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7" r:id="rId1"/>
  </p:sldMasterIdLst>
  <p:notesMasterIdLst>
    <p:notesMasterId r:id="rId39"/>
  </p:notesMasterIdLst>
  <p:handoutMasterIdLst>
    <p:handoutMasterId r:id="rId40"/>
  </p:handoutMasterIdLst>
  <p:sldIdLst>
    <p:sldId id="272" r:id="rId2"/>
    <p:sldId id="282" r:id="rId3"/>
    <p:sldId id="275" r:id="rId4"/>
    <p:sldId id="6710" r:id="rId5"/>
    <p:sldId id="1799" r:id="rId6"/>
    <p:sldId id="6711" r:id="rId7"/>
    <p:sldId id="6712" r:id="rId8"/>
    <p:sldId id="6715" r:id="rId9"/>
    <p:sldId id="6713" r:id="rId10"/>
    <p:sldId id="6716" r:id="rId11"/>
    <p:sldId id="6696" r:id="rId12"/>
    <p:sldId id="6695" r:id="rId13"/>
    <p:sldId id="6692" r:id="rId14"/>
    <p:sldId id="6719" r:id="rId15"/>
    <p:sldId id="6718" r:id="rId16"/>
    <p:sldId id="1735" r:id="rId17"/>
    <p:sldId id="6720" r:id="rId18"/>
    <p:sldId id="6724" r:id="rId19"/>
    <p:sldId id="6723" r:id="rId20"/>
    <p:sldId id="6725" r:id="rId21"/>
    <p:sldId id="6728" r:id="rId22"/>
    <p:sldId id="6730" r:id="rId23"/>
    <p:sldId id="6729" r:id="rId24"/>
    <p:sldId id="6732" r:id="rId25"/>
    <p:sldId id="6733" r:id="rId26"/>
    <p:sldId id="6734" r:id="rId27"/>
    <p:sldId id="6735" r:id="rId28"/>
    <p:sldId id="6736" r:id="rId29"/>
    <p:sldId id="6741" r:id="rId30"/>
    <p:sldId id="6738" r:id="rId31"/>
    <p:sldId id="6739" r:id="rId32"/>
    <p:sldId id="6740" r:id="rId33"/>
    <p:sldId id="6742" r:id="rId34"/>
    <p:sldId id="6743" r:id="rId35"/>
    <p:sldId id="6744" r:id="rId36"/>
    <p:sldId id="6745" r:id="rId37"/>
    <p:sldId id="6746" r:id="rId38"/>
  </p:sldIdLst>
  <p:sldSz cx="7315200" cy="4114800"/>
  <p:notesSz cx="6858000" cy="12573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m Sorna" initials="AS" lastIdx="3" clrIdx="0">
    <p:extLst>
      <p:ext uri="{19B8F6BF-5375-455C-9EA6-DF929625EA0E}">
        <p15:presenceInfo xmlns:p15="http://schemas.microsoft.com/office/powerpoint/2012/main" userId="S::adam.sorna@relativity.com::671d7623-abba-40f6-9e6a-2cfa68280d45" providerId="AD"/>
      </p:ext>
    </p:extLst>
  </p:cmAuthor>
  <p:cmAuthor id="2" name="Keith Kaminski" initials="KK" lastIdx="1" clrIdx="1">
    <p:extLst>
      <p:ext uri="{19B8F6BF-5375-455C-9EA6-DF929625EA0E}">
        <p15:presenceInfo xmlns:p15="http://schemas.microsoft.com/office/powerpoint/2012/main" userId="S::keith.kaminski@relativity.com::3af67018-40c3-45dd-9e86-65163c6b1d59" providerId="AD"/>
      </p:ext>
    </p:extLst>
  </p:cmAuthor>
  <p:cmAuthor id="3" name="Justin Dougherty" initials="JD" lastIdx="1" clrIdx="2">
    <p:extLst>
      <p:ext uri="{19B8F6BF-5375-455C-9EA6-DF929625EA0E}">
        <p15:presenceInfo xmlns:p15="http://schemas.microsoft.com/office/powerpoint/2012/main" userId="S::justin.dougherty@relativity.com::30badca7-f493-47a3-a75f-99de7b97f16e" providerId="AD"/>
      </p:ext>
    </p:extLst>
  </p:cmAuthor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D6"/>
    <a:srgbClr val="343434"/>
    <a:srgbClr val="1E1E1E"/>
    <a:srgbClr val="EDEAE5"/>
    <a:srgbClr val="F8981D"/>
    <a:srgbClr val="8D6ED9"/>
    <a:srgbClr val="009DDF"/>
    <a:srgbClr val="C26FD6"/>
    <a:srgbClr val="EC634D"/>
    <a:srgbClr val="7AC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F37DA6-3B51-37A3-9C6F-2AED9F8307CF}" v="12" dt="2019-10-03T21:17:47.316"/>
    <p1510:client id="{52833F74-2979-408C-B57F-75F37472AC01}" v="55" dt="2019-10-03T21:13:05.216"/>
    <p1510:client id="{71923A5B-BFC8-B541-AD47-1FD49BDF28E9}" v="33" dt="2019-10-03T21:28:23.909"/>
    <p1510:client id="{A54B82A1-99B4-7236-DB39-A589D8748B83}" v="60" dt="2019-10-03T16:17:57.5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7"/>
    <p:restoredTop sz="94745"/>
  </p:normalViewPr>
  <p:slideViewPr>
    <p:cSldViewPr snapToGrid="0">
      <p:cViewPr varScale="1">
        <p:scale>
          <a:sx n="176" d="100"/>
          <a:sy n="176" d="100"/>
        </p:scale>
        <p:origin x="960" y="184"/>
      </p:cViewPr>
      <p:guideLst>
        <p:guide orient="horz" pos="1296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Dougherty" userId="30badca7-f493-47a3-a75f-99de7b97f16e" providerId="ADAL" clId="{71923A5B-BFC8-B541-AD47-1FD49BDF28E9}"/>
    <pc:docChg chg="modSld">
      <pc:chgData name="Justin Dougherty" userId="30badca7-f493-47a3-a75f-99de7b97f16e" providerId="ADAL" clId="{71923A5B-BFC8-B541-AD47-1FD49BDF28E9}" dt="2019-10-04T12:14:32.138" v="34" actId="20577"/>
      <pc:docMkLst>
        <pc:docMk/>
      </pc:docMkLst>
      <pc:sldChg chg="modSp modAnim">
        <pc:chgData name="Justin Dougherty" userId="30badca7-f493-47a3-a75f-99de7b97f16e" providerId="ADAL" clId="{71923A5B-BFC8-B541-AD47-1FD49BDF28E9}" dt="2019-10-03T21:28:23.909" v="32" actId="1076"/>
        <pc:sldMkLst>
          <pc:docMk/>
          <pc:sldMk cId="3646810517" sldId="6711"/>
        </pc:sldMkLst>
        <pc:picChg chg="mod">
          <ac:chgData name="Justin Dougherty" userId="30badca7-f493-47a3-a75f-99de7b97f16e" providerId="ADAL" clId="{71923A5B-BFC8-B541-AD47-1FD49BDF28E9}" dt="2019-10-03T21:28:23.909" v="32" actId="1076"/>
          <ac:picMkLst>
            <pc:docMk/>
            <pc:sldMk cId="3646810517" sldId="6711"/>
            <ac:picMk id="2" creationId="{5B0C97CF-32CA-7C45-B336-06C44D271791}"/>
          </ac:picMkLst>
        </pc:picChg>
        <pc:picChg chg="mod">
          <ac:chgData name="Justin Dougherty" userId="30badca7-f493-47a3-a75f-99de7b97f16e" providerId="ADAL" clId="{71923A5B-BFC8-B541-AD47-1FD49BDF28E9}" dt="2019-10-03T21:28:14.999" v="30" actId="1076"/>
          <ac:picMkLst>
            <pc:docMk/>
            <pc:sldMk cId="3646810517" sldId="6711"/>
            <ac:picMk id="4" creationId="{8C94371E-BFA7-43B7-80C8-034CD37BE0F5}"/>
          </ac:picMkLst>
        </pc:picChg>
      </pc:sldChg>
      <pc:sldChg chg="modSp">
        <pc:chgData name="Justin Dougherty" userId="30badca7-f493-47a3-a75f-99de7b97f16e" providerId="ADAL" clId="{71923A5B-BFC8-B541-AD47-1FD49BDF28E9}" dt="2019-10-04T12:14:32.138" v="34" actId="20577"/>
        <pc:sldMkLst>
          <pc:docMk/>
          <pc:sldMk cId="4025730135" sldId="6713"/>
        </pc:sldMkLst>
        <pc:spChg chg="mod">
          <ac:chgData name="Justin Dougherty" userId="30badca7-f493-47a3-a75f-99de7b97f16e" providerId="ADAL" clId="{71923A5B-BFC8-B541-AD47-1FD49BDF28E9}" dt="2019-10-04T12:14:32.138" v="34" actId="20577"/>
          <ac:spMkLst>
            <pc:docMk/>
            <pc:sldMk cId="4025730135" sldId="6713"/>
            <ac:spMk id="7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10/4/19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startuml</a:t>
            </a:r>
            <a:endParaRPr lang="en-US"/>
          </a:p>
          <a:p>
            <a:r>
              <a:rPr lang="en-US"/>
              <a:t>actor "Browser" as Browser</a:t>
            </a:r>
          </a:p>
          <a:p>
            <a:r>
              <a:rPr lang="en-US"/>
              <a:t>box "Web Server" #F5FAFF</a:t>
            </a:r>
          </a:p>
          <a:p>
            <a:r>
              <a:rPr lang="en-US"/>
              <a:t>== Page Startup ==</a:t>
            </a:r>
          </a:p>
          <a:p>
            <a:r>
              <a:rPr lang="en-US"/>
              <a:t>participant "Custom Page" as FFA</a:t>
            </a:r>
          </a:p>
          <a:p>
            <a:r>
              <a:rPr lang="en-US"/>
              <a:t>participant "Web API" as </a:t>
            </a:r>
            <a:r>
              <a:rPr lang="en-US" err="1"/>
              <a:t>WebAPI</a:t>
            </a:r>
            <a:endParaRPr lang="en-US"/>
          </a:p>
          <a:p>
            <a:r>
              <a:rPr lang="en-US"/>
              <a:t>Browser-&gt;FFA: Get page</a:t>
            </a:r>
          </a:p>
          <a:p>
            <a:r>
              <a:rPr lang="en-US"/>
              <a:t>FFA-&gt;Browser: Return static content</a:t>
            </a:r>
          </a:p>
          <a:p>
            <a:r>
              <a:rPr lang="en-US"/>
              <a:t>Browser-&gt;</a:t>
            </a:r>
            <a:r>
              <a:rPr lang="en-US" err="1"/>
              <a:t>WebAPI</a:t>
            </a:r>
            <a:r>
              <a:rPr lang="en-US"/>
              <a:t>: Get data (object, layout, etc..)</a:t>
            </a:r>
          </a:p>
          <a:p>
            <a:r>
              <a:rPr lang="en-US" err="1"/>
              <a:t>WebAPI</a:t>
            </a:r>
            <a:r>
              <a:rPr lang="en-US"/>
              <a:t>-&gt;Browser: Return data</a:t>
            </a:r>
          </a:p>
          <a:p>
            <a:r>
              <a:rPr lang="en-US"/>
              <a:t>end box</a:t>
            </a:r>
          </a:p>
          <a:p>
            <a:r>
              <a:rPr lang="en-US"/>
              <a:t>Browser-&gt;Browser: Render page</a:t>
            </a:r>
          </a:p>
          <a:p>
            <a:r>
              <a:rPr lang="en-US"/>
              <a:t>== User Activity ==</a:t>
            </a:r>
          </a:p>
          <a:p>
            <a:r>
              <a:rPr lang="en-US"/>
              <a:t>Browser -&gt; Browser: Click element on page</a:t>
            </a:r>
          </a:p>
          <a:p>
            <a:r>
              <a:rPr lang="en-US"/>
              <a:t>Browser -&gt; </a:t>
            </a:r>
            <a:r>
              <a:rPr lang="en-US" err="1"/>
              <a:t>WebAPI</a:t>
            </a:r>
            <a:r>
              <a:rPr lang="en-US"/>
              <a:t>: Get/Store Data</a:t>
            </a:r>
          </a:p>
          <a:p>
            <a:r>
              <a:rPr lang="en-US"/>
              <a:t>Browser -&gt; Browser: Update page</a:t>
            </a:r>
          </a:p>
          <a:p>
            <a:r>
              <a:rPr lang="en-US"/>
              <a:t>@</a:t>
            </a:r>
            <a:r>
              <a:rPr lang="en-US" err="1"/>
              <a:t>enduml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What is Aurelia and why do we like it:</a:t>
            </a:r>
          </a:p>
          <a:p>
            <a:r>
              <a:rPr lang="en-US">
                <a:ea typeface="ＭＳ Ｐゴシック"/>
                <a:cs typeface="Calibri"/>
              </a:rPr>
              <a:t>-</a:t>
            </a:r>
          </a:p>
          <a:p>
            <a:r>
              <a:rPr lang="en-US">
                <a:ea typeface="ＭＳ Ｐゴシック"/>
                <a:cs typeface="Calibri"/>
              </a:rPr>
              <a:t>What is Relativity Web Components</a:t>
            </a:r>
          </a:p>
          <a:p>
            <a:r>
              <a:rPr lang="en-US">
                <a:ea typeface="ＭＳ Ｐゴシック"/>
                <a:cs typeface="Calibri"/>
              </a:rPr>
              <a:t>-</a:t>
            </a:r>
          </a:p>
          <a:p>
            <a:endParaRPr lang="en-US">
              <a:ea typeface="ＭＳ Ｐゴシック"/>
              <a:cs typeface="Calibri"/>
            </a:endParaRPr>
          </a:p>
          <a:p>
            <a:r>
              <a:rPr lang="en-US">
                <a:ea typeface="ＭＳ Ｐゴシック"/>
                <a:cs typeface="Calibri"/>
              </a:rPr>
              <a:t>None of this really impacts the JavaScript you will write when you customize a Relativity Forms page. The Relativity Forms API isn't tied to any specific JavaScript framework. It will work with any ECMAScript 5 compliant JavaScript. 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55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the change?</a:t>
            </a:r>
          </a:p>
          <a:p>
            <a:pPr marL="171450" indent="-171450">
              <a:buFont typeface="Arial,Sans-Serif"/>
              <a:buChar char="•"/>
            </a:pPr>
            <a:r>
              <a:rPr lang="en-US"/>
              <a:t>We wanted to make it possible for you to keep your "Classic" customization code available if you need to switch it back in production.</a:t>
            </a:r>
          </a:p>
          <a:p>
            <a:pPr marL="171450" indent="-171450">
              <a:buFont typeface="Arial,Sans-Serif"/>
              <a:buChar char="•"/>
            </a:pPr>
            <a:r>
              <a:rPr lang="en-US">
                <a:ea typeface="ＭＳ Ｐゴシック"/>
                <a:cs typeface="Calibri"/>
              </a:rPr>
              <a:t>The way JavaScript gets linked and executed changes as a result of the new architecture.</a:t>
            </a:r>
            <a:endParaRPr lang="en-US">
              <a:cs typeface="Calibri"/>
            </a:endParaRPr>
          </a:p>
          <a:p>
            <a:endParaRPr lang="en-US" baseline="0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endParaRPr lang="en-US" baseline="0"/>
          </a:p>
          <a:p>
            <a:pPr marL="228600" indent="-228600">
              <a:buFont typeface="+mj-lt"/>
              <a:buAutoNum type="arabicPeriod"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96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/>
              <a:t>CLASSIC</a:t>
            </a:r>
          </a:p>
          <a:p>
            <a:r>
              <a:rPr lang="en-US"/>
              <a:t>@startuml</a:t>
            </a:r>
          </a:p>
          <a:p>
            <a:r>
              <a:rPr lang="en-US"/>
              <a:t>actor "Browser" as Browser</a:t>
            </a:r>
          </a:p>
          <a:p>
            <a:r>
              <a:rPr lang="en-US"/>
              <a:t>box "Relativity" #F5FAFF</a:t>
            </a:r>
          </a:p>
          <a:p>
            <a:r>
              <a:rPr lang="en-US"/>
              <a:t>participant WebServer as "Web Server"</a:t>
            </a:r>
          </a:p>
          <a:p>
            <a:r>
              <a:rPr lang="en-US"/>
              <a:t>end box</a:t>
            </a:r>
          </a:p>
          <a:p>
            <a:r>
              <a:rPr lang="en-US">
                <a:ea typeface="ＭＳ Ｐゴシック"/>
                <a:cs typeface="Calibri"/>
              </a:rPr>
              <a:t>  </a:t>
            </a:r>
          </a:p>
          <a:p>
            <a:r>
              <a:rPr lang="en-US"/>
              <a:t>Browser -&gt; WebServer: Load Forms Page</a:t>
            </a:r>
          </a:p>
          <a:p>
            <a:r>
              <a:rPr lang="en-US"/>
              <a:t>WebServer -&gt; WebServer: Begin creating page</a:t>
            </a:r>
          </a:p>
          <a:p>
            <a:r>
              <a:rPr lang="en-US"/>
              <a:t>loop For each PageInteraction EventHandler</a:t>
            </a:r>
          </a:p>
          <a:p>
            <a:r>
              <a:rPr lang="en-US"/>
              <a:t>WebServer -&gt; WebServer: Get custom JavaScript and embed onto page.</a:t>
            </a:r>
          </a:p>
          <a:p>
            <a:r>
              <a:rPr lang="en-US"/>
              <a:t>end</a:t>
            </a:r>
          </a:p>
          <a:p>
            <a:r>
              <a:rPr lang="en-US"/>
              <a:t>WebServer -&gt; WebServer: Complete creating page</a:t>
            </a:r>
          </a:p>
          <a:p>
            <a:r>
              <a:rPr lang="en-US"/>
              <a:t>WebServer-&gt;Browser: Return page</a:t>
            </a:r>
          </a:p>
          <a:p>
            <a:r>
              <a:rPr lang="en-US"/>
              <a:t>Browser -&gt; Browser: Begin rendering page</a:t>
            </a:r>
          </a:p>
          <a:p>
            <a:r>
              <a:rPr lang="en-US"/>
              <a:t>Browser -&gt; Browser: Execute custom JavaScript</a:t>
            </a:r>
          </a:p>
          <a:p>
            <a:r>
              <a:rPr lang="en-US"/>
              <a:t>Browser -&gt; Browser: Complete rendering page</a:t>
            </a:r>
          </a:p>
          <a:p>
            <a:r>
              <a:rPr lang="en-US"/>
              <a:t>@enduml  </a:t>
            </a:r>
          </a:p>
          <a:p>
            <a:r>
              <a:rPr lang="en-US">
                <a:ea typeface="ＭＳ Ｐゴシック"/>
                <a:cs typeface="Calibri"/>
              </a:rPr>
              <a:t> </a:t>
            </a:r>
          </a:p>
          <a:p>
            <a:r>
              <a:rPr lang="en-US">
                <a:ea typeface="ＭＳ Ｐゴシック"/>
                <a:cs typeface="Calibri"/>
              </a:rPr>
              <a:t> </a:t>
            </a:r>
          </a:p>
          <a:p>
            <a:r>
              <a:rPr lang="en-US"/>
              <a:t>FORMS</a:t>
            </a:r>
          </a:p>
          <a:p>
            <a:r>
              <a:rPr lang="en-US"/>
              <a:t>@startuml</a:t>
            </a:r>
          </a:p>
          <a:p>
            <a:r>
              <a:rPr lang="en-US"/>
              <a:t>actor "Browser" as Browser</a:t>
            </a:r>
          </a:p>
          <a:p>
            <a:r>
              <a:rPr lang="en-US"/>
              <a:t>box "Relativity" #F5FAFF</a:t>
            </a:r>
          </a:p>
          <a:p>
            <a:r>
              <a:rPr lang="en-US"/>
              <a:t>participant WebAPI</a:t>
            </a:r>
          </a:p>
          <a:p>
            <a:r>
              <a:rPr lang="en-US"/>
              <a:t>participant WebServer</a:t>
            </a:r>
          </a:p>
          <a:p>
            <a:r>
              <a:rPr lang="en-US"/>
              <a:t>end box</a:t>
            </a:r>
          </a:p>
          <a:p>
            <a:r>
              <a:rPr lang="en-US">
                <a:ea typeface="ＭＳ Ｐゴシック"/>
                <a:cs typeface="Calibri"/>
              </a:rPr>
              <a:t> </a:t>
            </a:r>
          </a:p>
          <a:p>
            <a:r>
              <a:rPr lang="en-US"/>
              <a:t>Browser -&gt; WebAPI: Load Forms Page</a:t>
            </a:r>
          </a:p>
          <a:p>
            <a:r>
              <a:rPr lang="en-US"/>
              <a:t>WebAPI -&gt; WebAPI: Gather data required to render page</a:t>
            </a:r>
          </a:p>
          <a:p>
            <a:r>
              <a:rPr lang="en-US"/>
              <a:t>loop For each PageInteraction Event Handler</a:t>
            </a:r>
          </a:p>
          <a:p>
            <a:r>
              <a:rPr lang="en-US"/>
              <a:t>WebAPI -&gt; WebAPI: Get specified JavaScript\nand other Web Resource file names</a:t>
            </a:r>
          </a:p>
          <a:p>
            <a:r>
              <a:rPr lang="en-US"/>
              <a:t>end</a:t>
            </a:r>
          </a:p>
          <a:p>
            <a:r>
              <a:rPr lang="en-US"/>
              <a:t>WebAPI-&gt;Browser: Return data</a:t>
            </a:r>
          </a:p>
          <a:p>
            <a:r>
              <a:rPr lang="en-US"/>
              <a:t>loop For each JavaScript file</a:t>
            </a:r>
          </a:p>
          <a:p>
            <a:r>
              <a:rPr lang="en-US"/>
              <a:t>Browser -&gt; WebServer: Link to JavaScript file</a:t>
            </a:r>
          </a:p>
          <a:p>
            <a:r>
              <a:rPr lang="en-US"/>
              <a:t>Browser -&gt; Browser: Execute JavaScript</a:t>
            </a:r>
          </a:p>
          <a:p>
            <a:r>
              <a:rPr lang="en-US"/>
              <a:t>end loop</a:t>
            </a:r>
          </a:p>
          <a:p>
            <a:r>
              <a:rPr lang="en-US"/>
              <a:t>Browser -&gt; Browser: Complete rendering page</a:t>
            </a:r>
          </a:p>
          <a:p>
            <a:r>
              <a:rPr lang="en-US">
                <a:ea typeface="ＭＳ Ｐゴシック"/>
                <a:cs typeface="Calibri"/>
              </a:rPr>
              <a:t> </a:t>
            </a:r>
          </a:p>
          <a:p>
            <a:r>
              <a:rPr lang="en-US"/>
              <a:t>@enduml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89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94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Main parts of Relativity Forms</a:t>
            </a:r>
          </a:p>
          <a:p>
            <a:r>
              <a:rPr lang="en-US">
                <a:ea typeface="ＭＳ Ｐゴシック"/>
                <a:cs typeface="Calibri"/>
              </a:rPr>
              <a:t>Pipelines which comprise much of what you as a developer can tailor</a:t>
            </a:r>
          </a:p>
          <a:p>
            <a:r>
              <a:rPr lang="en-US">
                <a:ea typeface="ＭＳ Ｐゴシック"/>
                <a:cs typeface="Calibri"/>
              </a:rPr>
              <a:t>Relativity Forms API, particularly the convenienceApi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96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ea typeface="ＭＳ Ｐゴシック"/>
                <a:cs typeface="Calibri"/>
              </a:rPr>
              <a:t>Once the type is RF enabled, your event handler script files' purpose is to tailor these pipelines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ea typeface="ＭＳ Ｐゴシック"/>
                <a:cs typeface="Calibri"/>
              </a:rPr>
              <a:t>Change and submit include stock and tailorable client-side validation.  Submit validates before submission, and after server response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ea typeface="ＭＳ Ｐゴシック"/>
                <a:cs typeface="Calibri"/>
              </a:rPr>
              <a:t>CRUD entirely overridable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19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Noteworthy event-specific parameters:  layout and object instance data, RF+DOM events, validation state, object version token, operation responses, newly created/updated </a:t>
            </a:r>
            <a:r>
              <a:rPr lang="en-US" err="1">
                <a:ea typeface="ＭＳ Ｐゴシック"/>
                <a:cs typeface="Calibri"/>
              </a:rPr>
              <a:t>arifactId</a:t>
            </a:r>
            <a:r>
              <a:rPr lang="en-US">
                <a:ea typeface="ＭＳ Ｐゴシック"/>
                <a:cs typeface="Calibri"/>
              </a:rPr>
              <a:t>, metadata for items to be deleted, list-specific </a:t>
            </a:r>
            <a:r>
              <a:rPr lang="en-US" err="1">
                <a:ea typeface="ＭＳ Ｐゴシック"/>
                <a:cs typeface="Calibri"/>
              </a:rPr>
              <a:t>api</a:t>
            </a:r>
            <a:r>
              <a:rPr lang="en-US">
                <a:ea typeface="ＭＳ Ｐゴシック"/>
                <a:cs typeface="Calibri"/>
              </a:rPr>
              <a:t> </a:t>
            </a:r>
            <a:r>
              <a:rPr lang="en-US" err="1">
                <a:ea typeface="ＭＳ Ｐゴシック"/>
                <a:cs typeface="Calibri"/>
              </a:rPr>
              <a:t>objects&amp;view</a:t>
            </a:r>
            <a:r>
              <a:rPr lang="en-US">
                <a:ea typeface="ＭＳ Ｐゴシック"/>
                <a:cs typeface="Calibri"/>
              </a:rPr>
              <a:t> metadata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ＭＳ Ｐゴシック"/>
                <a:cs typeface="Calibri"/>
              </a:rPr>
              <a:t>This binding – metadata about the current object and form (mode, artifact id's [workspace, artifact type, artifact, parent and layout], field-id-name-</a:t>
            </a:r>
            <a:r>
              <a:rPr lang="en-US" err="1">
                <a:ea typeface="ＭＳ Ｐゴシック"/>
                <a:cs typeface="Calibri"/>
              </a:rPr>
              <a:t>guid</a:t>
            </a:r>
            <a:r>
              <a:rPr lang="en-US">
                <a:ea typeface="ＭＳ Ｐゴシック"/>
                <a:cs typeface="Calibri"/>
              </a:rPr>
              <a:t> mappings), direct access to form data, functions for redirection for errors and page-level error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21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Noteworthy event-specific parameters:  layout and object instance data, RF+DOM events, validation state, object version token, operation responses, newly created/updated arifactId, metadata for items to be deleted, list-specific api objects&amp;view metadata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70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NOTE: The Existing Page Interaction Event Handler CAN be modified to override ScriptFileNames for a single .NET event handler capable of either Classic OR Relativity Forms</a:t>
            </a:r>
          </a:p>
          <a:p>
            <a:r>
              <a:rPr lang="en-US">
                <a:ea typeface="ＭＳ Ｐゴシック"/>
                <a:cs typeface="Calibri"/>
              </a:rPr>
              <a:t>JavaScript region will be discussed later</a:t>
            </a:r>
            <a:endParaRPr lang="en-US"/>
          </a:p>
          <a:p>
            <a:r>
              <a:rPr lang="en-US">
                <a:ea typeface="ＭＳ Ｐゴシック"/>
                <a:cs typeface="Calibri"/>
              </a:rPr>
              <a:t>Forms image will be shown again, later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0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morning everyone, my name is Justin Dougherty and I am a product manger at Relativity.  I have the pleasure of being joined by three masters of engineering Kevin Opperman, Adam Sorna, and Keith Kaminski.</a:t>
            </a:r>
          </a:p>
          <a:p>
            <a:endParaRPr lang="en-US">
              <a:ea typeface="ＭＳ Ｐゴシック" charset="-128"/>
              <a:cs typeface="Calibri"/>
            </a:endParaRPr>
          </a:p>
          <a:p>
            <a:r>
              <a:rPr lang="en-US" b="1">
                <a:ea typeface="ＭＳ Ｐゴシック"/>
                <a:cs typeface="Calibri"/>
              </a:rPr>
              <a:t>S: </a:t>
            </a:r>
            <a:r>
              <a:rPr lang="en-US">
                <a:ea typeface="ＭＳ Ｐゴシック"/>
                <a:cs typeface="Calibri"/>
              </a:rPr>
              <a:t> You are here today because you want to learn more about the Relativity Forms API.</a:t>
            </a:r>
          </a:p>
          <a:p>
            <a:r>
              <a:rPr lang="en-US" b="1">
                <a:ea typeface="ＭＳ Ｐゴシック"/>
                <a:cs typeface="Calibri"/>
              </a:rPr>
              <a:t>C:</a:t>
            </a:r>
            <a:r>
              <a:rPr lang="en-US">
                <a:ea typeface="ＭＳ Ｐゴシック"/>
                <a:cs typeface="Calibri"/>
              </a:rPr>
              <a:t>  That said, we want to call out up from that this is going to be a session geared for engineers.  Now somehow I have weaseled my way into this session, but rest assured, I will step aside shortly, and let the grown ups speak.</a:t>
            </a:r>
          </a:p>
          <a:p>
            <a:r>
              <a:rPr lang="en-US" b="1">
                <a:ea typeface="ＭＳ Ｐゴシック"/>
                <a:cs typeface="Calibri"/>
              </a:rPr>
              <a:t>I:   </a:t>
            </a:r>
            <a:r>
              <a:rPr lang="en-US">
                <a:ea typeface="ＭＳ Ｐゴシック"/>
                <a:cs typeface="Calibri"/>
              </a:rPr>
              <a:t>So while we will be highlighting the benefits of Relativity Forms, we are going to be spending the majority of our time diving deep into the code and architecture.</a:t>
            </a:r>
          </a:p>
          <a:p>
            <a:r>
              <a:rPr lang="en-US" b="1">
                <a:ea typeface="ＭＳ Ｐゴシック"/>
                <a:cs typeface="Calibri"/>
              </a:rPr>
              <a:t>P:  </a:t>
            </a:r>
            <a:r>
              <a:rPr lang="en-US" b="0">
                <a:ea typeface="ＭＳ Ｐゴシック"/>
                <a:cs typeface="Calibri"/>
              </a:rPr>
              <a:t>We are going to talk about what Relativity Forms is, how it works, and walk through some examples of how Relativity Forms can be used in practice.</a:t>
            </a:r>
            <a:endParaRPr lang="en-US">
              <a:ea typeface="ＭＳ Ｐゴシック"/>
              <a:cs typeface="Calibri"/>
            </a:endParaRPr>
          </a:p>
          <a:p>
            <a:r>
              <a:rPr lang="en-US" b="1">
                <a:ea typeface="ＭＳ Ｐゴシック"/>
                <a:cs typeface="Calibri"/>
              </a:rPr>
              <a:t>A:  </a:t>
            </a:r>
            <a:r>
              <a:rPr lang="en-US" b="0">
                <a:ea typeface="ＭＳ Ｐゴシック"/>
                <a:cs typeface="Calibri"/>
              </a:rPr>
              <a:t>So as we </a:t>
            </a:r>
            <a:r>
              <a:rPr lang="en-US">
                <a:ea typeface="ＭＳ Ｐゴシック"/>
                <a:cs typeface="Calibri"/>
              </a:rPr>
              <a:t>go through the session today, consider how you will be able to leverage Relativity Forms in your own applications.</a:t>
            </a:r>
          </a:p>
          <a:p>
            <a:pPr>
              <a:defRPr/>
            </a:pPr>
            <a:r>
              <a:rPr lang="en-US" b="1">
                <a:ea typeface="ＭＳ Ｐゴシック"/>
                <a:cs typeface="Calibri"/>
              </a:rPr>
              <a:t>B:</a:t>
            </a:r>
            <a:r>
              <a:rPr lang="en-US">
                <a:ea typeface="ＭＳ Ｐゴシック"/>
                <a:cs typeface="Calibri"/>
              </a:rPr>
              <a:t>  We hope at the end of our time today, you will walk out of here excited about Relativity Forms and are eager to work this into your applications.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74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Obtaining fields – injecting artifact ids into script string, unless using friendly names for Fields, which could change</a:t>
            </a:r>
            <a:endParaRPr lang="en-US"/>
          </a:p>
          <a:p>
            <a:r>
              <a:rPr lang="en-US">
                <a:ea typeface="ＭＳ Ｐゴシック"/>
                <a:cs typeface="Calibri"/>
              </a:rPr>
              <a:t>Manipulating them, Getting their values relies on DOM traversal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62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Handlers are still attached to the Object Type, but no longer fire, as seen by lack of Console, and appearance of "Maximum Enthusiasm" field.</a:t>
            </a:r>
          </a:p>
          <a:p>
            <a:r>
              <a:rPr lang="en-US">
                <a:ea typeface="ＭＳ Ｐゴシック"/>
                <a:cs typeface="Calibri"/>
              </a:rPr>
              <a:t>Note how to tell when you're in Relativity Forms vs Classic apart from these handlers not firing (URL) 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51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55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DOM specificity limits the ability to change some aspects of the Layout or Fields.  Here, if the value strings for the Yes/No Field change, or if the display type is anything other than radio, the Classic code will break and the event handlers will stop working.</a:t>
            </a:r>
          </a:p>
          <a:p>
            <a:r>
              <a:rPr lang="en-US">
                <a:ea typeface="ＭＳ Ｐゴシック"/>
                <a:cs typeface="Calibri"/>
              </a:rPr>
              <a:t>Relativity Forms survives just fine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92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"this" binding in Relativity Forms knows a lot about the metadata for the Form:  mode (by name and id), artifactTypeId, artifactId, layoutId, parentArtifactId, etc.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830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Sharing is inclusive of "this" binding information, the convenience api, any private data/functions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640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Relativity Forms is ON.</a:t>
            </a:r>
          </a:p>
          <a:p>
            <a:r>
              <a:rPr lang="en-US">
                <a:ea typeface="ＭＳ Ｐゴシック"/>
                <a:cs typeface="Calibri"/>
              </a:rPr>
              <a:t>Classic Event Handlers are still attached, but will not be firing.</a:t>
            </a:r>
          </a:p>
          <a:p>
            <a:r>
              <a:rPr lang="en-US">
                <a:ea typeface="ＭＳ Ｐゴシック"/>
                <a:cs typeface="Calibri"/>
              </a:rPr>
              <a:t>Relativity Forms converted PageInteractionEventHandler is attached, and will fire.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89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I switched the display type of "Contain Enthusiasm" from radio buttons to dropdown in the last two screenshots.</a:t>
            </a:r>
            <a:endParaRPr lang="en-US">
              <a:cs typeface="Calibri"/>
            </a:endParaRPr>
          </a:p>
          <a:p>
            <a:r>
              <a:rPr lang="en-US">
                <a:ea typeface="ＭＳ Ｐゴシック"/>
                <a:cs typeface="Calibri"/>
              </a:rPr>
              <a:t>This causes a break in the Classic event handler script, but continues to work in Relativity Forms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1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Font typeface="Arial,Sans-Serif"/>
              <a:buNone/>
            </a:pPr>
            <a:r>
              <a:rPr lang="en-US">
                <a:ea typeface="ＭＳ Ｐゴシック"/>
                <a:cs typeface="Calibri"/>
              </a:rPr>
              <a:t>Relativity Forms is our new layout rendering engine that is powered by first call </a:t>
            </a:r>
            <a:r>
              <a:rPr lang="en-US" err="1">
                <a:ea typeface="ＭＳ Ｐゴシック"/>
                <a:cs typeface="Calibri"/>
              </a:rPr>
              <a:t>Javascript</a:t>
            </a:r>
            <a:r>
              <a:rPr lang="en-US">
                <a:ea typeface="ＭＳ Ｐゴシック"/>
                <a:cs typeface="Calibri"/>
              </a:rPr>
              <a:t> APIs that empower engineers to quickly and easily make modifications to the UI.</a:t>
            </a:r>
          </a:p>
          <a:p>
            <a:pPr marL="0" indent="0">
              <a:buFont typeface="Arial,Sans-Serif"/>
              <a:buNone/>
            </a:pPr>
            <a:endParaRPr lang="en-US">
              <a:ea typeface="ＭＳ Ｐゴシック"/>
              <a:cs typeface="Calibri"/>
            </a:endParaRPr>
          </a:p>
          <a:p>
            <a:pPr marL="0" indent="0">
              <a:buFont typeface="Arial,Sans-Serif"/>
              <a:buNone/>
            </a:pPr>
            <a:r>
              <a:rPr lang="en-US">
                <a:ea typeface="ＭＳ Ｐゴシック"/>
                <a:cs typeface="Calibri"/>
              </a:rPr>
              <a:t>Why is this important…</a:t>
            </a:r>
          </a:p>
          <a:p>
            <a:pPr marL="0" indent="0">
              <a:buFont typeface="Arial,Sans-Serif"/>
              <a:buNone/>
            </a:pPr>
            <a:endParaRPr lang="en-US">
              <a:ea typeface="ＭＳ Ｐゴシック"/>
              <a:cs typeface="Calibri"/>
            </a:endParaRPr>
          </a:p>
          <a:p>
            <a:pPr marL="0" indent="0">
              <a:buFont typeface="Arial,Sans-Serif"/>
              <a:buNone/>
            </a:pPr>
            <a:r>
              <a:rPr lang="en-US">
                <a:ea typeface="ＭＳ Ｐゴシック"/>
                <a:cs typeface="Calibri"/>
              </a:rPr>
              <a:t>If you attended the key note presentation, you saw our chief product office Chris Brown share designs for the our new Aero Ui.  This new UI will be driven by a Design System that we will be rolling out next year.  Relativity Forms was created from the building blocks of the design system, and </a:t>
            </a:r>
          </a:p>
          <a:p>
            <a:pPr marL="171450" indent="-171450">
              <a:buFont typeface="Arial,Sans-Serif"/>
              <a:buChar char="•"/>
            </a:pPr>
            <a:endParaRPr lang="en-US">
              <a:ea typeface="ＭＳ Ｐゴシック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>
                <a:ea typeface="ＭＳ Ｐゴシック"/>
                <a:cs typeface="Calibri"/>
              </a:rPr>
              <a:t>Show Edit and View mode (we need to decide on a new name for View perhaps)</a:t>
            </a:r>
          </a:p>
          <a:p>
            <a:pPr marL="171450" indent="-171450">
              <a:buFont typeface="Arial,Sans-Serif"/>
              <a:buChar char="•"/>
            </a:pPr>
            <a:r>
              <a:rPr lang="en-US">
                <a:ea typeface="ＭＳ Ｐゴシック"/>
                <a:cs typeface="Calibri"/>
              </a:rPr>
              <a:t>SPA-based architecture for rendering Forms in the browser. Covers View/Edit pages.</a:t>
            </a:r>
          </a:p>
          <a:p>
            <a:pPr marL="463550" lvl="1" indent="-171450">
              <a:buFont typeface="Arial,Sans-Serif"/>
              <a:buChar char="•"/>
            </a:pPr>
            <a:r>
              <a:rPr lang="en-US">
                <a:ea typeface="ＭＳ Ｐゴシック"/>
              </a:rPr>
              <a:t>Does it not also cover “Create” pages?</a:t>
            </a:r>
            <a:endParaRPr lang="en-US">
              <a:ea typeface="ＭＳ Ｐゴシック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>
                <a:ea typeface="ＭＳ Ｐゴシック"/>
                <a:cs typeface="Calibri"/>
              </a:rPr>
              <a:t>Speak to the availability, what release and versions have this available.</a:t>
            </a:r>
          </a:p>
          <a:p>
            <a:pPr marL="171450" indent="-171450">
              <a:buFont typeface="Arial,Sans-Serif"/>
              <a:buChar char="•"/>
            </a:pPr>
            <a:r>
              <a:rPr lang="en-US">
                <a:ea typeface="ＭＳ Ｐゴシック"/>
                <a:cs typeface="Calibri"/>
              </a:rPr>
              <a:t>Highlight that the goal for this was not specifically enhance the UI.  The goal was to change the architecture.</a:t>
            </a:r>
          </a:p>
          <a:p>
            <a:pPr marL="171450" indent="-171450">
              <a:buFont typeface="Arial,Sans-Serif"/>
              <a:buChar char="•"/>
            </a:pPr>
            <a:r>
              <a:rPr lang="en-US">
                <a:ea typeface="ＭＳ Ｐゴシック"/>
                <a:cs typeface="Calibri"/>
              </a:rPr>
              <a:t>43 PAs in “View” (read-only) mode, and the Views backing item lists. </a:t>
            </a:r>
          </a:p>
          <a:p>
            <a:pPr marL="463550" lvl="1" indent="-17145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>
                <a:ea typeface="ＭＳ Ｐゴシック"/>
              </a:rPr>
              <a:t>Single location of consolidate UI components and styles</a:t>
            </a:r>
            <a:endParaRPr lang="en-US">
              <a:ea typeface="ＭＳ Ｐゴシック"/>
              <a:cs typeface="Calibri"/>
            </a:endParaRPr>
          </a:p>
          <a:p>
            <a:pPr marL="463550" lvl="1" indent="-17145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>
                <a:ea typeface="ＭＳ Ｐゴシック"/>
              </a:rPr>
              <a:t>Accelerates feature development, enables design system options</a:t>
            </a:r>
            <a:endParaRPr lang="en-US">
              <a:ea typeface="ＭＳ Ｐゴシック"/>
              <a:cs typeface="Calibri"/>
            </a:endParaRPr>
          </a:p>
          <a:p>
            <a:pPr marL="463550" lvl="1" indent="-17145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>
                <a:ea typeface="ＭＳ Ｐゴシック"/>
              </a:rPr>
              <a:t>Future component and style hub for the next generation UI</a:t>
            </a:r>
            <a:endParaRPr lang="en-US">
              <a:ea typeface="ＭＳ Ｐゴシック"/>
              <a:cs typeface="Calibri"/>
            </a:endParaRPr>
          </a:p>
          <a:p>
            <a:pPr marL="463550" lvl="1" indent="-17145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>
                <a:ea typeface="ＭＳ Ｐゴシック"/>
              </a:rPr>
              <a:t>Journey to the Cloud</a:t>
            </a:r>
            <a:endParaRPr lang="en-US">
              <a:ea typeface="ＭＳ Ｐゴシック"/>
              <a:cs typeface="Calibri"/>
            </a:endParaRPr>
          </a:p>
          <a:p>
            <a:pPr marL="463550" lvl="1" indent="-17145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>
                <a:ea typeface="ＭＳ Ｐゴシック"/>
              </a:rPr>
              <a:t>Load balancing of web servers</a:t>
            </a:r>
            <a:endParaRPr lang="en-US">
              <a:ea typeface="ＭＳ Ｐゴシック"/>
              <a:cs typeface="Calibri"/>
            </a:endParaRPr>
          </a:p>
          <a:p>
            <a:pPr marL="463550" lvl="1" indent="-17145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/>
              <a:t>Increased availability and stability</a:t>
            </a:r>
          </a:p>
          <a:p>
            <a:pPr marL="463550" lvl="1" indent="-17145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>
                <a:ea typeface="ＭＳ Ｐゴシック"/>
              </a:rPr>
              <a:t>Stability across releases (use API instead of DOM so no breaking changes)</a:t>
            </a:r>
            <a:endParaRPr lang="en-US">
              <a:ea typeface="ＭＳ Ｐゴシック"/>
              <a:cs typeface="Calibri"/>
            </a:endParaRPr>
          </a:p>
          <a:p>
            <a:pPr marL="463550" lvl="1" indent="-17145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>
                <a:ea typeface="ＭＳ Ｐゴシック"/>
              </a:rPr>
              <a:t>Greatly expand API coverage for the product (we created lots of new APIs this year)</a:t>
            </a:r>
            <a:endParaRPr lang="en-US">
              <a:ea typeface="ＭＳ Ｐゴシック"/>
              <a:cs typeface="Calibri"/>
            </a:endParaRPr>
          </a:p>
          <a:p>
            <a:pPr marL="463550" lvl="1" indent="-17145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>
                <a:ea typeface="ＭＳ Ｐゴシック"/>
              </a:rPr>
              <a:t>Easier to build and test customizations</a:t>
            </a:r>
            <a:endParaRPr lang="en-US">
              <a:ea typeface="ＭＳ Ｐゴシック"/>
              <a:cs typeface="Calibri"/>
            </a:endParaRPr>
          </a:p>
          <a:p>
            <a:pPr marL="463550" lvl="1" indent="-171450">
              <a:lnSpc>
                <a:spcPct val="120000"/>
              </a:lnSpc>
              <a:spcBef>
                <a:spcPts val="600"/>
              </a:spcBef>
              <a:buFont typeface="Arial"/>
              <a:buChar char="•"/>
            </a:pPr>
            <a:r>
              <a:rPr lang="en-US"/>
              <a:t>Built on a modern technology stack (takes advantage of HTML 5, </a:t>
            </a:r>
            <a:r>
              <a:rPr lang="en-US" err="1"/>
              <a:t>etc</a:t>
            </a:r>
            <a:r>
              <a:rPr lang="en-US"/>
              <a:t>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59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TODO: Make this not so ugly. Perhaps add animations.</a:t>
            </a:r>
          </a:p>
          <a:p>
            <a:r>
              <a:rPr lang="en-US">
                <a:ea typeface="ＭＳ Ｐゴシック"/>
                <a:cs typeface="Calibri"/>
              </a:rPr>
              <a:t>Adam wants to expound on View” As in “View” (read-only) mode, and the Views backing item lists. Should we update this to show Forms have a View and Edit mode?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55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Point out:</a:t>
            </a:r>
            <a:endParaRPr lang="en-US" baseline="0"/>
          </a:p>
          <a:p>
            <a:pPr marL="171450" indent="-171450">
              <a:buFont typeface="Arial"/>
              <a:buChar char="•"/>
            </a:pPr>
            <a:r>
              <a:rPr lang="en-US">
                <a:ea typeface="ＭＳ Ｐゴシック"/>
                <a:cs typeface="Calibri"/>
              </a:rPr>
              <a:t>Has an Edit and View mode.</a:t>
            </a:r>
            <a:endParaRPr lang="en-US" baseline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>
                <a:ea typeface="ＭＳ Ｐゴシック"/>
                <a:cs typeface="Calibri"/>
              </a:rPr>
              <a:t>Looks very similar to Classic – but has a few new enhancements. Would be good to point out one-or two. Example (not sure if this is true or not) "The date/time fields have been broken up so that dates and times are in separate elements."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37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20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Type ahead filtering in droplist fields (including layout selector droplist).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Save and Previous button in the action bar.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Possibility to add new object within Multiple Object Field (Classic supported this feature for Single Object fields only).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Advanced filtering is available in child lists in the same way as in List Page.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Relativity Forms are 508/WCAG compliant.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 framework needed for multiple language support is now in place for the UI.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27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>
                <a:ea typeface="ＭＳ Ｐゴシック"/>
                <a:cs typeface="Calibri"/>
              </a:rPr>
              <a:t>It attempts</a:t>
            </a:r>
            <a:r>
              <a:rPr lang="en-US" baseline="0">
                <a:ea typeface="ＭＳ Ｐゴシック"/>
                <a:cs typeface="Calibri"/>
              </a:rPr>
              <a:t> to hide the stateless nature of the web from developers. This is great for quick development, but you end up fighting the framework when you need to optimize your code.</a:t>
            </a:r>
          </a:p>
          <a:p>
            <a:pPr marL="171450" indent="-171450">
              <a:buFontTx/>
              <a:buChar char="-"/>
            </a:pPr>
            <a:r>
              <a:rPr lang="en-US">
                <a:ea typeface="ＭＳ Ｐゴシック"/>
                <a:cs typeface="Calibri"/>
              </a:rPr>
              <a:t>See if we can reduce the amount of verbiage on this page.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startuml</a:t>
            </a:r>
            <a:endParaRPr lang="en-US"/>
          </a:p>
          <a:p>
            <a:r>
              <a:rPr lang="en-US"/>
              <a:t>actor "Browser" as Browser</a:t>
            </a:r>
          </a:p>
          <a:p>
            <a:r>
              <a:rPr lang="en-US"/>
              <a:t>box "Web Server" #F5FAFF</a:t>
            </a:r>
          </a:p>
          <a:p>
            <a:r>
              <a:rPr lang="en-US"/>
              <a:t>participant "</a:t>
            </a:r>
            <a:r>
              <a:rPr lang="en-US" err="1"/>
              <a:t>WebForms</a:t>
            </a:r>
            <a:r>
              <a:rPr lang="en-US"/>
              <a:t> Page" as FFA</a:t>
            </a:r>
          </a:p>
          <a:p>
            <a:r>
              <a:rPr lang="en-US"/>
              <a:t>== Page Startup ==</a:t>
            </a:r>
          </a:p>
          <a:p>
            <a:r>
              <a:rPr lang="en-US"/>
              <a:t>Browser-&gt;FFA: Get page</a:t>
            </a:r>
          </a:p>
          <a:p>
            <a:r>
              <a:rPr lang="en-US"/>
              <a:t>FFA -&gt; FFA: Get data</a:t>
            </a:r>
          </a:p>
          <a:p>
            <a:r>
              <a:rPr lang="en-US"/>
              <a:t>FFA -&gt; FFA: Generate page</a:t>
            </a:r>
          </a:p>
          <a:p>
            <a:r>
              <a:rPr lang="en-US"/>
              <a:t>FFA-&gt;Browser: Return page</a:t>
            </a:r>
          </a:p>
          <a:p>
            <a:r>
              <a:rPr lang="en-US"/>
              <a:t>end box</a:t>
            </a:r>
          </a:p>
          <a:p>
            <a:r>
              <a:rPr lang="en-US"/>
              <a:t>Browser-&gt;Browser: Render page</a:t>
            </a:r>
          </a:p>
          <a:p>
            <a:r>
              <a:rPr lang="en-US"/>
              <a:t>== User Activity ==</a:t>
            </a:r>
          </a:p>
          <a:p>
            <a:r>
              <a:rPr lang="en-US"/>
              <a:t>Browser -&gt; Browser: Click element on page</a:t>
            </a:r>
          </a:p>
          <a:p>
            <a:r>
              <a:rPr lang="en-US"/>
              <a:t>Browser -&gt; FFA: </a:t>
            </a:r>
            <a:r>
              <a:rPr lang="en-US" err="1"/>
              <a:t>Postback</a:t>
            </a:r>
            <a:r>
              <a:rPr lang="en-US"/>
              <a:t> data</a:t>
            </a:r>
          </a:p>
          <a:p>
            <a:r>
              <a:rPr lang="en-US"/>
              <a:t>FFA -&gt; FFA: Process </a:t>
            </a:r>
            <a:r>
              <a:rPr lang="en-US" err="1"/>
              <a:t>postback</a:t>
            </a:r>
            <a:r>
              <a:rPr lang="en-US"/>
              <a:t> data</a:t>
            </a:r>
          </a:p>
          <a:p>
            <a:r>
              <a:rPr lang="en-US"/>
              <a:t>FFA -&gt; FFA: Generate page</a:t>
            </a:r>
          </a:p>
          <a:p>
            <a:r>
              <a:rPr lang="en-US"/>
              <a:t>FFA-&gt;Browser: Return page</a:t>
            </a:r>
          </a:p>
          <a:p>
            <a:r>
              <a:rPr lang="en-US"/>
              <a:t>Browser-&gt;Browser: Render page</a:t>
            </a:r>
          </a:p>
          <a:p>
            <a:r>
              <a:rPr lang="en-US"/>
              <a:t>@</a:t>
            </a:r>
            <a:r>
              <a:rPr lang="en-US" err="1"/>
              <a:t>enduml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52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B3EFE-FB14-8341-B2BD-9DB48829D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6A5938-568C-452D-89FB-0DFB09423671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6582" y="916882"/>
            <a:ext cx="3734418" cy="1003966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81000" y="2283018"/>
            <a:ext cx="3810000" cy="1222182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/>
              <a:t>Session 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3E7457-16FF-9140-A06F-E09212E60852}"/>
              </a:ext>
            </a:extLst>
          </p:cNvPr>
          <p:cNvCxnSpPr>
            <a:cxnSpLocks/>
          </p:cNvCxnSpPr>
          <p:nvPr userDrawn="1"/>
        </p:nvCxnSpPr>
        <p:spPr>
          <a:xfrm>
            <a:off x="0" y="2091184"/>
            <a:ext cx="4191000" cy="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1E1AC5-CA4A-7947-93E0-6F972ADA7CC8}"/>
              </a:ext>
            </a:extLst>
          </p:cNvPr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F68A69-694E-574B-A50F-4028BCE751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93B4E58-F39A-D749-B827-CDF1A5D3F6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EE37-86D7-4849-8EE4-F7D205C95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5CD99-4B63-794C-AADF-9F82B52D8F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4EAD-8143-CC43-A7B7-7F4982976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67DF0-2A0D-2E46-8A0D-59119FC05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/Recap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09E7C7-5B8E-194E-9020-5534020D5A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rcRect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Brief summary item list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EEE5A1-8377-6B4B-9B64-8A020FC627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494" y="353008"/>
            <a:ext cx="6613525" cy="4572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b="1">
                <a:solidFill>
                  <a:srgbClr val="00C7D6"/>
                </a:solidFill>
              </a:defRPr>
            </a:lvl1pPr>
            <a:lvl2pPr>
              <a:defRPr>
                <a:solidFill>
                  <a:srgbClr val="00C7D6"/>
                </a:solidFill>
              </a:defRPr>
            </a:lvl2pPr>
            <a:lvl3pPr>
              <a:defRPr>
                <a:solidFill>
                  <a:srgbClr val="00C7D6"/>
                </a:solidFill>
              </a:defRPr>
            </a:lvl3pPr>
            <a:lvl4pPr>
              <a:defRPr>
                <a:solidFill>
                  <a:srgbClr val="00C7D6"/>
                </a:solidFill>
              </a:defRPr>
            </a:lvl4pPr>
            <a:lvl5pPr>
              <a:defRPr>
                <a:solidFill>
                  <a:srgbClr val="00C7D6"/>
                </a:solidFill>
              </a:defRPr>
            </a:lvl5pPr>
          </a:lstStyle>
          <a:p>
            <a:pPr lvl="0"/>
            <a:r>
              <a:rPr lang="en-US"/>
              <a:t>Click to edit summary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9C46D-0635-4A42-9CA6-19FF19B098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1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1750ECD-2FAA-5D48-814C-267DFE806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71"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90308F-4581-2346-8C37-46B6BE7B7ADD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487DA6-981C-EE42-9A2B-8B7F701DD399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gradFill flip="none" rotWithShape="1">
            <a:gsLst>
              <a:gs pos="23000">
                <a:srgbClr val="1E1E1E"/>
              </a:gs>
              <a:gs pos="83000">
                <a:srgbClr val="1E1E1E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C487E7-5679-6542-9F6B-2F8785AE6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6E17A5-E79C-BE4E-8900-DE8F47B8D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A496D2-16CE-BE45-9FF8-351BBE901C93}"/>
              </a:ext>
            </a:extLst>
          </p:cNvPr>
          <p:cNvCxnSpPr>
            <a:cxnSpLocks/>
          </p:cNvCxnSpPr>
          <p:nvPr userDrawn="1"/>
        </p:nvCxnSpPr>
        <p:spPr>
          <a:xfrm>
            <a:off x="0" y="821591"/>
            <a:ext cx="6959600" cy="0"/>
          </a:xfrm>
          <a:prstGeom prst="line">
            <a:avLst/>
          </a:prstGeom>
          <a:ln w="12700">
            <a:solidFill>
              <a:srgbClr val="00C7D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31D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84075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23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5B90E1-EC0D-2A44-A638-7B4F53438F0E}"/>
              </a:ext>
            </a:extLst>
          </p:cNvPr>
          <p:cNvCxnSpPr/>
          <p:nvPr userDrawn="1"/>
        </p:nvCxnSpPr>
        <p:spPr>
          <a:xfrm>
            <a:off x="3657600" y="304800"/>
            <a:ext cx="0" cy="350520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BD6FEB8-3FD9-3646-AAF7-687788E913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AB0875-793E-1A40-96B0-BAB5AFCC7BF7}"/>
              </a:ext>
            </a:extLst>
          </p:cNvPr>
          <p:cNvCxnSpPr/>
          <p:nvPr userDrawn="1"/>
        </p:nvCxnSpPr>
        <p:spPr>
          <a:xfrm>
            <a:off x="3657600" y="304800"/>
            <a:ext cx="0" cy="350520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824AE7D-54A8-3D43-B38A-656AE9728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8ABDD-E8B5-D847-AC83-7B3E80A852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9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AE4ADF3-E36D-46AC-8363-A21EE9656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4062" b="1563"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0E3C40-6D79-4550-95AB-672DF325932D}"/>
              </a:ext>
            </a:extLst>
          </p:cNvPr>
          <p:cNvSpPr/>
          <p:nvPr userDrawn="1"/>
        </p:nvSpPr>
        <p:spPr>
          <a:xfrm>
            <a:off x="0" y="-8099"/>
            <a:ext cx="7322820" cy="4122899"/>
          </a:xfrm>
          <a:prstGeom prst="rect">
            <a:avLst/>
          </a:prstGeom>
          <a:solidFill>
            <a:srgbClr val="1E1E1E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307863-CEEF-2E49-BC27-80B85E0596E6}"/>
              </a:ext>
            </a:extLst>
          </p:cNvPr>
          <p:cNvCxnSpPr>
            <a:cxnSpLocks/>
          </p:cNvCxnSpPr>
          <p:nvPr userDrawn="1"/>
        </p:nvCxnSpPr>
        <p:spPr>
          <a:xfrm>
            <a:off x="0" y="821591"/>
            <a:ext cx="6959600" cy="0"/>
          </a:xfrm>
          <a:prstGeom prst="line">
            <a:avLst/>
          </a:prstGeom>
          <a:ln w="12700">
            <a:solidFill>
              <a:srgbClr val="00C7D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BD81789-34F6-2841-A8BC-7874E0D10A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0C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BBFA5D-F6D7-154E-B8FE-2D523298E4A2}"/>
              </a:ext>
            </a:extLst>
          </p:cNvPr>
          <p:cNvCxnSpPr>
            <a:cxnSpLocks/>
          </p:cNvCxnSpPr>
          <p:nvPr userDrawn="1"/>
        </p:nvCxnSpPr>
        <p:spPr>
          <a:xfrm>
            <a:off x="685800" y="2057400"/>
            <a:ext cx="5943600" cy="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2AD2F-C715-FF47-B02A-7A08EE27E3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2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69BEA6-41B9-4E49-ADAB-DC8B7A7C1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631CA9-9B05-944B-AB29-1530F210F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b="15370"/>
          <a:stretch/>
        </p:blipFill>
        <p:spPr>
          <a:xfrm>
            <a:off x="0" y="0"/>
            <a:ext cx="7315200" cy="41271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2D2BA-250E-F74A-98ED-D149381D435A}"/>
              </a:ext>
            </a:extLst>
          </p:cNvPr>
          <p:cNvSpPr/>
          <p:nvPr userDrawn="1"/>
        </p:nvSpPr>
        <p:spPr>
          <a:xfrm>
            <a:off x="-3810" y="-4049"/>
            <a:ext cx="7322820" cy="4131247"/>
          </a:xfrm>
          <a:prstGeom prst="rect">
            <a:avLst/>
          </a:prstGeom>
          <a:solidFill>
            <a:srgbClr val="1E1E1E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47C50-B80C-814B-A734-851789B1F398}"/>
              </a:ext>
            </a:extLst>
          </p:cNvPr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762000"/>
            <a:ext cx="5943600" cy="17877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323850" indent="0">
              <a:buNone/>
              <a:defRPr/>
            </a:lvl2pPr>
            <a:lvl3pPr marL="647700" indent="0">
              <a:buNone/>
              <a:defRPr/>
            </a:lvl3pPr>
            <a:lvl4pPr marL="971550" indent="0">
              <a:buNone/>
              <a:defRPr/>
            </a:lvl4pPr>
            <a:lvl5pPr marL="1293812" indent="0">
              <a:buNone/>
              <a:defRPr/>
            </a:lvl5pPr>
          </a:lstStyle>
          <a:p>
            <a:pPr lvl="0"/>
            <a:r>
              <a:rPr lang="en-US"/>
              <a:t>“Click to edit testimonial.”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3023853"/>
            <a:ext cx="5943600" cy="23227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323850" indent="0">
              <a:buNone/>
              <a:defRPr b="1">
                <a:solidFill>
                  <a:schemeClr val="bg1"/>
                </a:solidFill>
              </a:defRPr>
            </a:lvl2pPr>
            <a:lvl3pPr marL="647700" indent="0">
              <a:buNone/>
              <a:defRPr b="1">
                <a:solidFill>
                  <a:schemeClr val="bg1"/>
                </a:solidFill>
              </a:defRPr>
            </a:lvl3pPr>
            <a:lvl4pPr marL="971550" indent="0">
              <a:buNone/>
              <a:defRPr b="1">
                <a:solidFill>
                  <a:schemeClr val="bg1"/>
                </a:solidFill>
              </a:defRPr>
            </a:lvl4pPr>
            <a:lvl5pPr marL="1293812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2789535"/>
            <a:ext cx="5943600" cy="23227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rgbClr val="00C7D6"/>
                </a:solidFill>
              </a:defRPr>
            </a:lvl1pPr>
            <a:lvl2pPr marL="323850" indent="0">
              <a:buNone/>
              <a:defRPr b="1">
                <a:solidFill>
                  <a:schemeClr val="bg1"/>
                </a:solidFill>
              </a:defRPr>
            </a:lvl2pPr>
            <a:lvl3pPr marL="647700" indent="0">
              <a:buNone/>
              <a:defRPr b="1">
                <a:solidFill>
                  <a:schemeClr val="bg1"/>
                </a:solidFill>
              </a:defRPr>
            </a:lvl3pPr>
            <a:lvl4pPr marL="971550" indent="0">
              <a:buNone/>
              <a:defRPr b="1">
                <a:solidFill>
                  <a:schemeClr val="bg1"/>
                </a:solidFill>
              </a:defRPr>
            </a:lvl4pPr>
            <a:lvl5pPr marL="1293812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44FB8-DD96-490D-8EB0-0D0F411A524F}"/>
              </a:ext>
            </a:extLst>
          </p:cNvPr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2077F6-0814-7C4B-9A31-5841FD3796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68A96-C38A-4B41-A1FB-95F930BBC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4007" r:id="rId2"/>
    <p:sldLayoutId id="2147484008" r:id="rId3"/>
    <p:sldLayoutId id="2147484009" r:id="rId4"/>
    <p:sldLayoutId id="2147484006" r:id="rId5"/>
    <p:sldLayoutId id="2147484003" r:id="rId6"/>
    <p:sldLayoutId id="2147483984" r:id="rId7"/>
    <p:sldLayoutId id="2147484038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3925" r:id="rId15"/>
    <p:sldLayoutId id="2147484012" r:id="rId16"/>
    <p:sldLayoutId id="2147484036" r:id="rId17"/>
    <p:sldLayoutId id="214748403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relativity.com/RelativityOne/Content/Relativity_Forms/Relativity_Forms_API.htm" TargetMode="External"/><Relationship Id="rId2" Type="http://schemas.openxmlformats.org/officeDocument/2006/relationships/hyperlink" Target="https://platform.relativity.com/RelativityOne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RelativityFormsFeedback@relativity.com" TargetMode="External"/><Relationship Id="rId5" Type="http://schemas.openxmlformats.org/officeDocument/2006/relationships/hyperlink" Target="https://devhelp.relativity.com/c/relativityui/relativityforms" TargetMode="External"/><Relationship Id="rId4" Type="http://schemas.openxmlformats.org/officeDocument/2006/relationships/hyperlink" Target="https://github.com/relativitydev/relativity-forms-workshop-fest-2019/raw/master/docs/workshop/Relativity%20Forms%20Cheat%20Sheet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Relativity Forms APIs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087F-D2B0-8A46-8D9B-3683A20A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835523"/>
            <a:ext cx="6527800" cy="443753"/>
          </a:xfrm>
        </p:spPr>
        <p:txBody>
          <a:bodyPr/>
          <a:lstStyle/>
          <a:p>
            <a:r>
              <a:rPr lang="en-US">
                <a:ea typeface="ＭＳ Ｐゴシック"/>
              </a:rPr>
              <a:t>Relativity Forms Technology Changes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Classic Forms Architecture</a:t>
            </a:r>
            <a:endParaRPr lang="en-US"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4701" y="571808"/>
            <a:ext cx="105509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b="1">
                <a:latin typeface="+mj-lt"/>
              </a:rPr>
              <a:t>Page Startup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4700" y="571808"/>
            <a:ext cx="104547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b="1">
                <a:latin typeface="+mj-lt"/>
              </a:rPr>
              <a:t>User Activity</a:t>
            </a:r>
          </a:p>
        </p:txBody>
      </p:sp>
      <p:pic>
        <p:nvPicPr>
          <p:cNvPr id="7" name="Picture 1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9" y="854547"/>
            <a:ext cx="2075952" cy="308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lantUML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22" y="854547"/>
            <a:ext cx="2537089" cy="30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2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Relativity Forms Architecture</a:t>
            </a:r>
            <a:endParaRPr lang="en-US"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4701" y="571808"/>
            <a:ext cx="105509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b="1">
                <a:latin typeface="+mj-lt"/>
              </a:rPr>
              <a:t>Page Startup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4700" y="571808"/>
            <a:ext cx="104547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b="1">
                <a:latin typeface="+mj-lt"/>
              </a:rPr>
              <a:t>User Activity</a:t>
            </a:r>
          </a:p>
        </p:txBody>
      </p:sp>
      <p:pic>
        <p:nvPicPr>
          <p:cNvPr id="3074" name="Picture 2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787" y="908794"/>
            <a:ext cx="2215897" cy="271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ntUML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70" y="950529"/>
            <a:ext cx="2693394" cy="277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75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826EC-241D-4E9C-B4A3-D25CFDF19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47DC3D-FD25-4424-A256-5437B713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A peek behind the curtain: Relativity Forms Technology Stack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60EBF44-845C-4F92-9015-5FFD6487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42" y="975983"/>
            <a:ext cx="1217776" cy="348641"/>
          </a:xfrm>
          <a:prstGeom prst="rect">
            <a:avLst/>
          </a:prstGeom>
        </p:spPr>
      </p:pic>
      <p:pic>
        <p:nvPicPr>
          <p:cNvPr id="8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ACA65CCD-9619-4108-A543-082B0AFA8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681" y="737074"/>
            <a:ext cx="799032" cy="799032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261BA2C-217B-445C-A327-49AF9E9F8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781" y="940037"/>
            <a:ext cx="435836" cy="435836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06024675-E912-4413-81C8-FB5470B11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6528" y="998612"/>
            <a:ext cx="354473" cy="3229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DED1A3-080A-4F52-B5B3-4BCD261DAF30}"/>
              </a:ext>
            </a:extLst>
          </p:cNvPr>
          <p:cNvSpPr txBox="1"/>
          <p:nvPr/>
        </p:nvSpPr>
        <p:spPr>
          <a:xfrm>
            <a:off x="4107730" y="1362573"/>
            <a:ext cx="193562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+mj-lt"/>
                <a:ea typeface="ＭＳ Ｐゴシック"/>
              </a:rPr>
              <a:t>Relativity Web Components</a:t>
            </a:r>
            <a:endParaRPr lang="en-US"/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AC3927D8-AB52-4A92-97F0-07DA9F39C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2174" y="1178658"/>
            <a:ext cx="974221" cy="965675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6229C39C-0CE6-4ED8-8D0C-0686943F1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876" y="1845492"/>
            <a:ext cx="533400" cy="5458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5FF392-55A2-4F91-97F3-211E4532A06E}"/>
              </a:ext>
            </a:extLst>
          </p:cNvPr>
          <p:cNvSpPr txBox="1"/>
          <p:nvPr/>
        </p:nvSpPr>
        <p:spPr>
          <a:xfrm>
            <a:off x="1050277" y="1989174"/>
            <a:ext cx="88822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chemeClr val="accent5"/>
                </a:solidFill>
                <a:latin typeface="Arial"/>
                <a:ea typeface="ＭＳ Ｐゴシック"/>
                <a:cs typeface="Arial"/>
              </a:rPr>
              <a:t>bluebird</a:t>
            </a:r>
            <a:endParaRPr lang="en-US" sz="1100">
              <a:solidFill>
                <a:schemeClr val="accent5"/>
              </a:solidFill>
              <a:latin typeface="Arial"/>
              <a:cs typeface="Arial"/>
            </a:endParaRPr>
          </a:p>
        </p:txBody>
      </p:sp>
      <p:pic>
        <p:nvPicPr>
          <p:cNvPr id="26" name="Picture 26">
            <a:extLst>
              <a:ext uri="{FF2B5EF4-FFF2-40B4-BE49-F238E27FC236}">
                <a16:creationId xmlns:a16="http://schemas.microsoft.com/office/drawing/2014/main" id="{C75BE9A1-A50D-447B-A67E-46EF9E8A94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2558" y="2337736"/>
            <a:ext cx="1350237" cy="507008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B9CAC0E-44EC-4F4C-BACD-5AA7827CD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67" y="2840900"/>
            <a:ext cx="1200685" cy="447709"/>
          </a:xfrm>
          <a:prstGeom prst="rect">
            <a:avLst/>
          </a:prstGeom>
        </p:spPr>
      </p:pic>
      <p:pic>
        <p:nvPicPr>
          <p:cNvPr id="6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672D501-0E30-4A93-AF8D-0E726C1F56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0440" y="1938596"/>
            <a:ext cx="453738" cy="428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3B9243-6DF9-4623-9102-A25190190E08}"/>
              </a:ext>
            </a:extLst>
          </p:cNvPr>
          <p:cNvSpPr txBox="1"/>
          <p:nvPr/>
        </p:nvSpPr>
        <p:spPr>
          <a:xfrm>
            <a:off x="4671753" y="1936271"/>
            <a:ext cx="1030779" cy="366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2000" err="1">
                <a:latin typeface="Calibri"/>
                <a:ea typeface="ＭＳ Ｐゴシック"/>
                <a:cs typeface="Calibri"/>
              </a:rPr>
              <a:t>SkateJS</a:t>
            </a:r>
            <a:endParaRPr lang="en-US" sz="2000" err="1">
              <a:cs typeface="Calibri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FF2A9F89-FD12-470C-BA3C-436E71C602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1178" y="2843721"/>
            <a:ext cx="1654234" cy="35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7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PageInteractionEventHandler Changes:</a:t>
            </a:r>
          </a:p>
        </p:txBody>
      </p:sp>
      <p:pic>
        <p:nvPicPr>
          <p:cNvPr id="5" name="Picture 6" descr="A screen shot of a social media post&#10;&#10;Description generated with high confidence">
            <a:extLst>
              <a:ext uri="{FF2B5EF4-FFF2-40B4-BE49-F238E27FC236}">
                <a16:creationId xmlns:a16="http://schemas.microsoft.com/office/drawing/2014/main" id="{73DA90A9-E11C-4E5B-AB64-451CC73D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70" y="871998"/>
            <a:ext cx="4181230" cy="1112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C0930-B87B-4746-AFF0-EF48EC72F2C0}"/>
              </a:ext>
            </a:extLst>
          </p:cNvPr>
          <p:cNvSpPr txBox="1"/>
          <p:nvPr/>
        </p:nvSpPr>
        <p:spPr>
          <a:xfrm>
            <a:off x="804983" y="114114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latin typeface="+mj-lt"/>
                <a:ea typeface="ＭＳ Ｐゴシック"/>
              </a:rPr>
              <a:t>Classic:</a:t>
            </a:r>
            <a:endParaRPr lang="en-US" sz="1100">
              <a:latin typeface="+mj-lt"/>
              <a:ea typeface="ＭＳ Ｐゴシック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92CFB-CF97-49BB-B674-63028F89EFE6}"/>
              </a:ext>
            </a:extLst>
          </p:cNvPr>
          <p:cNvSpPr txBox="1"/>
          <p:nvPr/>
        </p:nvSpPr>
        <p:spPr>
          <a:xfrm>
            <a:off x="289167" y="2751116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latin typeface="+mj-lt"/>
                <a:ea typeface="ＭＳ Ｐゴシック"/>
              </a:rPr>
              <a:t>Relativity Forms:</a:t>
            </a:r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276C2-D99D-48A9-BA3D-04996C5AB596}"/>
              </a:ext>
            </a:extLst>
          </p:cNvPr>
          <p:cNvCxnSpPr/>
          <p:nvPr/>
        </p:nvCxnSpPr>
        <p:spPr>
          <a:xfrm flipV="1">
            <a:off x="205397" y="2110395"/>
            <a:ext cx="6971321" cy="23447"/>
          </a:xfrm>
          <a:prstGeom prst="straightConnector1">
            <a:avLst/>
          </a:prstGeom>
          <a:ln w="6350">
            <a:solidFill>
              <a:srgbClr val="6E6259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5">
            <a:extLst>
              <a:ext uri="{FF2B5EF4-FFF2-40B4-BE49-F238E27FC236}">
                <a16:creationId xmlns:a16="http://schemas.microsoft.com/office/drawing/2014/main" id="{5C18DAC7-4A5F-4461-BACC-7F57DE5C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69" y="2511061"/>
            <a:ext cx="3255108" cy="109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4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Changes to how JavaScript is loaded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03053" y="571808"/>
            <a:ext cx="678392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b="1">
                <a:latin typeface="+mj-lt"/>
                <a:ea typeface="ＭＳ Ｐゴシック"/>
              </a:rPr>
              <a:t>Classic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37682" y="571808"/>
            <a:ext cx="127951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00" b="1">
                <a:latin typeface="+mj-lt"/>
                <a:ea typeface="ＭＳ Ｐゴシック"/>
              </a:rPr>
              <a:t>Relativity Forms</a:t>
            </a:r>
            <a:endParaRPr lang="en-US"/>
          </a:p>
        </p:txBody>
      </p:sp>
      <p:pic>
        <p:nvPicPr>
          <p:cNvPr id="10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C296368-94F9-4724-BCF7-861747DA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54" y="924150"/>
            <a:ext cx="2743200" cy="2625424"/>
          </a:xfrm>
          <a:prstGeom prst="rect">
            <a:avLst/>
          </a:prstGeom>
        </p:spPr>
      </p:pic>
      <p:pic>
        <p:nvPicPr>
          <p:cNvPr id="13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id="{3E52229F-77A2-4920-BF8F-A9E244CCA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3" y="95072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Relativity Forms API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154663" y="609600"/>
            <a:ext cx="3314102" cy="3359485"/>
          </a:xfrm>
          <a:prstGeom prst="rect">
            <a:avLst/>
          </a:prstGeom>
        </p:spPr>
        <p:txBody>
          <a:bodyPr lIns="58603" tIns="29301" rIns="58603" bIns="29301" anchor="t">
            <a:normAutofit/>
          </a:bodyPr>
          <a:lstStyle>
            <a:lvl1pPr marL="174625" indent="-174625" algn="l" defTabSz="322263" rtl="0" eaLnBrk="0" fontAlgn="base" hangingPunct="0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  <a:defRPr sz="13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1pPr>
            <a:lvl2pPr marL="403225" indent="-20002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2pPr>
            <a:lvl3pPr marL="571500" indent="-16827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3pPr>
            <a:lvl4pPr marL="746125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4pPr>
            <a:lvl5pPr marL="914400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5pPr>
            <a:lvl6pPr marL="1780287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975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27664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1352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JavaScript API that allows customization of Forms page</a:t>
            </a:r>
          </a:p>
          <a:p>
            <a:pPr lvl="1"/>
            <a:r>
              <a:rPr lang="en-US" sz="1300">
                <a:ea typeface="ＭＳ Ｐゴシック"/>
                <a:cs typeface="Arial"/>
              </a:rPr>
              <a:t>Manipulate nearly all the content on the page – categories, fields, consoles, action bar buttons, lists, </a:t>
            </a:r>
            <a:r>
              <a:rPr lang="en-US" sz="1300" err="1">
                <a:ea typeface="ＭＳ Ｐゴシック"/>
                <a:cs typeface="Arial"/>
              </a:rPr>
              <a:t>etc</a:t>
            </a:r>
            <a:r>
              <a:rPr lang="en-US" sz="1300">
                <a:ea typeface="ＭＳ Ｐゴシック"/>
                <a:cs typeface="Arial"/>
              </a:rPr>
              <a:t>…</a:t>
            </a:r>
            <a:endParaRPr lang="en-US" sz="1300">
              <a:ea typeface="+mj-lt"/>
              <a:cs typeface="+mj-lt"/>
            </a:endParaRPr>
          </a:p>
          <a:p>
            <a:pPr lvl="1"/>
            <a:r>
              <a:rPr lang="en-US" sz="1300">
                <a:ea typeface="ＭＳ Ｐゴシック"/>
                <a:cs typeface="Arial"/>
              </a:rPr>
              <a:t>Create consoles</a:t>
            </a:r>
            <a:endParaRPr lang="en-US" sz="1300">
              <a:ea typeface="+mj-lt"/>
              <a:cs typeface="+mj-lt"/>
            </a:endParaRPr>
          </a:p>
          <a:p>
            <a:pPr lvl="1"/>
            <a:r>
              <a:rPr lang="en-US" sz="1300">
                <a:ea typeface="ＭＳ Ｐゴシック"/>
                <a:cs typeface="Arial"/>
              </a:rPr>
              <a:t>Implement common patterns and best practices like calling Kepler services and launching modals.</a:t>
            </a:r>
            <a:endParaRPr lang="en-US" sz="1300">
              <a:ea typeface="+mj-lt"/>
              <a:cs typeface="+mj-lt"/>
            </a:endParaRPr>
          </a:p>
          <a:p>
            <a:pPr lvl="1"/>
            <a:r>
              <a:rPr lang="en-US">
                <a:ea typeface="ＭＳ Ｐゴシック"/>
              </a:rPr>
              <a:t>Well-defined pipelines with over two dozen page-level events that you can hook into</a:t>
            </a:r>
            <a:endParaRPr lang="en-US">
              <a:ea typeface="ＭＳ Ｐゴシック"/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pPr marL="203200" lvl="1" indent="0">
              <a:buNone/>
            </a:pPr>
            <a:endParaRPr lang="en-US">
              <a:cs typeface="Arial"/>
            </a:endParaRPr>
          </a:p>
        </p:txBody>
      </p:sp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4EDBB49-AC3B-4DAE-BA2D-8680D9A7A238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140049" y="640862"/>
            <a:ext cx="2532108" cy="33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0087F-D2B0-8A46-8D9B-3683A20A7FF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>
                <a:ea typeface="ＭＳ Ｐゴシック"/>
              </a:rPr>
              <a:t>Deeper Into Relativity Forms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1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9BEDB9-B8FF-465D-BA2A-4C7512D143D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lIns="58603" tIns="29301" rIns="58603" bIns="29301" anchor="t">
            <a:normAutofit/>
          </a:bodyPr>
          <a:lstStyle/>
          <a:p>
            <a:endParaRPr lang="en-US">
              <a:ea typeface="ＭＳ Ｐゴシック"/>
            </a:endParaRPr>
          </a:p>
          <a:p>
            <a:r>
              <a:rPr lang="en-US">
                <a:ea typeface="ＭＳ Ｐゴシック"/>
              </a:rPr>
              <a:t>Relativity Forms</a:t>
            </a:r>
            <a:br>
              <a:rPr lang="en-US">
                <a:ea typeface="ＭＳ Ｐゴシック"/>
              </a:rPr>
            </a:br>
            <a:r>
              <a:rPr lang="en-US">
                <a:ea typeface="ＭＳ Ｐゴシック"/>
              </a:rPr>
              <a:t>Application</a:t>
            </a:r>
            <a:endParaRPr lang="en-US"/>
          </a:p>
          <a:p>
            <a:r>
              <a:rPr lang="en-US">
                <a:ea typeface="ＭＳ Ｐゴシック"/>
              </a:rPr>
              <a:t>FormViewModel</a:t>
            </a:r>
          </a:p>
          <a:p>
            <a:pPr lvl="1"/>
            <a:r>
              <a:rPr lang="en-US">
                <a:ea typeface="ＭＳ Ｐゴシック"/>
              </a:rPr>
              <a:t>Metadata</a:t>
            </a:r>
          </a:p>
          <a:p>
            <a:pPr lvl="1"/>
            <a:r>
              <a:rPr lang="en-US">
                <a:ea typeface="ＭＳ Ｐゴシック"/>
              </a:rPr>
              <a:t>State</a:t>
            </a:r>
          </a:p>
          <a:p>
            <a:pPr lvl="1"/>
            <a:r>
              <a:rPr lang="en-US">
                <a:ea typeface="ＭＳ Ｐゴシック"/>
              </a:rPr>
              <a:t>Rendering</a:t>
            </a:r>
          </a:p>
          <a:p>
            <a:r>
              <a:rPr lang="en-US">
                <a:ea typeface="ＭＳ Ｐゴシック"/>
              </a:rPr>
              <a:t>PipelineManager</a:t>
            </a:r>
          </a:p>
          <a:p>
            <a:pPr lvl="1"/>
            <a:r>
              <a:rPr lang="en-US">
                <a:ea typeface="ＭＳ Ｐゴシック"/>
              </a:rPr>
              <a:t>Supply data</a:t>
            </a:r>
          </a:p>
          <a:p>
            <a:pPr lvl="1"/>
            <a:r>
              <a:rPr lang="en-US">
                <a:ea typeface="ＭＳ Ｐゴシック"/>
              </a:rPr>
              <a:t>Control life cycle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A37D8-A406-4A69-B967-88EB2CECBE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Main Parts of</a:t>
            </a:r>
          </a:p>
          <a:p>
            <a:r>
              <a:rPr lang="en-US">
                <a:ea typeface="ＭＳ Ｐゴシック"/>
              </a:rPr>
              <a:t>Relativity Forms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169BAF-023B-4CBF-A464-9F05F6781230}"/>
              </a:ext>
            </a:extLst>
          </p:cNvPr>
          <p:cNvSpPr txBox="1"/>
          <p:nvPr/>
        </p:nvSpPr>
        <p:spPr>
          <a:xfrm>
            <a:off x="5064078" y="372639"/>
            <a:ext cx="112923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>
                <a:latin typeface="+mj-lt"/>
              </a:rPr>
              <a:t>Page Startup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BC5A8-A8DA-4632-A8BF-7184B7A18E16}"/>
              </a:ext>
            </a:extLst>
          </p:cNvPr>
          <p:cNvSpPr txBox="1"/>
          <p:nvPr/>
        </p:nvSpPr>
        <p:spPr>
          <a:xfrm>
            <a:off x="4991097" y="2039679"/>
            <a:ext cx="127407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b="1">
                <a:latin typeface="+mj-lt"/>
              </a:rPr>
              <a:t>User Activity</a:t>
            </a:r>
          </a:p>
        </p:txBody>
      </p:sp>
      <p:pic>
        <p:nvPicPr>
          <p:cNvPr id="10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209004-8BEF-4663-A375-C9157422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347" y="2346462"/>
            <a:ext cx="1396314" cy="997365"/>
          </a:xfrm>
          <a:prstGeom prst="rect">
            <a:avLst/>
          </a:prstGeom>
        </p:spPr>
      </p:pic>
      <p:pic>
        <p:nvPicPr>
          <p:cNvPr id="12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142902-9253-4EF6-9ABE-4CCE27D9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98" y="688037"/>
            <a:ext cx="1933834" cy="1237381"/>
          </a:xfrm>
          <a:prstGeom prst="rect">
            <a:avLst/>
          </a:prstGeom>
        </p:spPr>
      </p:pic>
      <p:pic>
        <p:nvPicPr>
          <p:cNvPr id="14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DC8DAAE-023A-4382-8451-5D5670D7E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361" y="3617955"/>
            <a:ext cx="190500" cy="190500"/>
          </a:xfrm>
          <a:prstGeom prst="rect">
            <a:avLst/>
          </a:prstGeom>
        </p:spPr>
      </p:pic>
      <p:pic>
        <p:nvPicPr>
          <p:cNvPr id="16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AADDB80-54BA-4902-AF80-E2D6A7F5A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556" y="3617955"/>
            <a:ext cx="190500" cy="190500"/>
          </a:xfrm>
          <a:prstGeom prst="rect">
            <a:avLst/>
          </a:prstGeom>
        </p:spPr>
      </p:pic>
      <p:pic>
        <p:nvPicPr>
          <p:cNvPr id="18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D9DA7617-B2A5-4059-AE72-76ED4B23A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658" y="3617955"/>
            <a:ext cx="190500" cy="190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9FF197-0530-48A8-8267-B05167F5ECC0}"/>
              </a:ext>
            </a:extLst>
          </p:cNvPr>
          <p:cNvSpPr txBox="1"/>
          <p:nvPr/>
        </p:nvSpPr>
        <p:spPr>
          <a:xfrm>
            <a:off x="4504038" y="3615885"/>
            <a:ext cx="599303" cy="182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800">
                <a:latin typeface="Calibri"/>
                <a:ea typeface="ＭＳ Ｐゴシック"/>
                <a:cs typeface="Calibri"/>
              </a:rPr>
              <a:t>Application</a:t>
            </a:r>
            <a:endParaRPr lang="en-US" sz="800">
              <a:cs typeface="Calibri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B48FBB-AE3B-4241-98A6-CB07128C2528}"/>
              </a:ext>
            </a:extLst>
          </p:cNvPr>
          <p:cNvSpPr txBox="1"/>
          <p:nvPr/>
        </p:nvSpPr>
        <p:spPr>
          <a:xfrm>
            <a:off x="5270930" y="3616657"/>
            <a:ext cx="834082" cy="182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800">
                <a:latin typeface="Calibri"/>
                <a:ea typeface="ＭＳ Ｐゴシック"/>
                <a:cs typeface="Calibri"/>
              </a:rPr>
              <a:t>PipelineManager</a:t>
            </a:r>
            <a:endParaRPr lang="en-US" sz="800">
              <a:cs typeface="Calibri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3AB7D1-3798-4601-ACD3-97BDD62724B9}"/>
              </a:ext>
            </a:extLst>
          </p:cNvPr>
          <p:cNvSpPr txBox="1"/>
          <p:nvPr/>
        </p:nvSpPr>
        <p:spPr>
          <a:xfrm>
            <a:off x="6284956" y="3614340"/>
            <a:ext cx="809368" cy="182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800">
                <a:latin typeface="Calibri"/>
                <a:ea typeface="ＭＳ Ｐゴシック"/>
                <a:cs typeface="Calibri"/>
              </a:rPr>
              <a:t>FormViewModel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93586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3"/>
          </p:nvPr>
        </p:nvSpPr>
        <p:spPr/>
        <p:txBody>
          <a:bodyPr lIns="58603" tIns="29301" rIns="58603" bIns="29301" anchor="t">
            <a:normAutofit/>
          </a:bodyPr>
          <a:lstStyle/>
          <a:p>
            <a:r>
              <a:rPr lang="en-US">
                <a:ea typeface="ＭＳ Ｐゴシック"/>
              </a:rPr>
              <a:t>Load 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Full or partial</a:t>
            </a:r>
          </a:p>
          <a:p>
            <a:r>
              <a:rPr lang="en-US">
                <a:ea typeface="ＭＳ Ｐゴシック"/>
              </a:rPr>
              <a:t>Change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Response to Field value change</a:t>
            </a:r>
          </a:p>
          <a:p>
            <a:r>
              <a:rPr lang="en-US">
                <a:ea typeface="ＭＳ Ｐゴシック"/>
              </a:rPr>
              <a:t>Submit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Create and update</a:t>
            </a:r>
          </a:p>
          <a:p>
            <a:r>
              <a:rPr lang="en-US">
                <a:ea typeface="ＭＳ Ｐゴシック"/>
              </a:rPr>
              <a:t>Delete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Current object and child object list items</a:t>
            </a:r>
          </a:p>
          <a:p>
            <a:r>
              <a:rPr lang="en-US">
                <a:ea typeface="ＭＳ Ｐゴシック"/>
              </a:rPr>
              <a:t>Item List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Setup columns and actions, handle reload</a:t>
            </a:r>
            <a:endParaRPr lang="en-US"/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203200" lvl="1" indent="0">
              <a:buNone/>
            </a:pPr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type="body" sz="quarter" idx="14"/>
          </p:nvPr>
        </p:nvSpPr>
        <p:spPr/>
        <p:txBody>
          <a:bodyPr lIns="58603" tIns="29301" rIns="58603" bIns="29301" anchor="ctr">
            <a:normAutofit/>
          </a:bodyPr>
          <a:lstStyle/>
          <a:p>
            <a:pPr lvl="1"/>
            <a:r>
              <a:rPr lang="en-US">
                <a:ea typeface="ＭＳ Ｐゴシック"/>
                <a:cs typeface="Arial"/>
              </a:rPr>
              <a:t>Pipelines:</a:t>
            </a:r>
          </a:p>
          <a:p>
            <a:pPr lvl="1"/>
            <a:r>
              <a:rPr lang="en-US">
                <a:ea typeface="ＭＳ Ｐゴシック"/>
                <a:cs typeface="Arial"/>
              </a:rPr>
              <a:t>The workflows you can tailor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449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>
          <a:xfrm>
            <a:off x="201384" y="695657"/>
            <a:ext cx="1512537" cy="828760"/>
          </a:xfrm>
        </p:spPr>
        <p:txBody>
          <a:bodyPr/>
          <a:lstStyle/>
          <a:p>
            <a:r>
              <a:rPr lang="en-US">
                <a:ea typeface="ＭＳ Ｐゴシック"/>
              </a:rPr>
              <a:t>Kevin Opperman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E5BDAF4-EEA7-45F7-BDA8-DCE6CBDF6D13}"/>
              </a:ext>
            </a:extLst>
          </p:cNvPr>
          <p:cNvSpPr txBox="1">
            <a:spLocks/>
          </p:cNvSpPr>
          <p:nvPr/>
        </p:nvSpPr>
        <p:spPr>
          <a:xfrm>
            <a:off x="2001262" y="694308"/>
            <a:ext cx="1512537" cy="82876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 defTabSz="322263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2000" b="1" i="0" kern="1200" baseline="0">
                <a:solidFill>
                  <a:srgbClr val="00C7D6"/>
                </a:solidFill>
                <a:latin typeface="+mj-lt"/>
                <a:ea typeface="ＭＳ Ｐゴシック" charset="0"/>
                <a:cs typeface="Trebuchet MS" panose="020B0603020202020204" pitchFamily="34" charset="0"/>
              </a:defRPr>
            </a:lvl1pPr>
            <a:lvl2pPr marL="323688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47376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71065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94753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618442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2131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65819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9508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Adam </a:t>
            </a:r>
            <a:r>
              <a:rPr lang="en-US" err="1">
                <a:ea typeface="ＭＳ Ｐゴシック"/>
              </a:rPr>
              <a:t>Sorna</a:t>
            </a:r>
            <a:endParaRPr lang="en-US" err="1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50EDF18-B5FA-4E6E-923A-E5EB1D1310E8}"/>
              </a:ext>
            </a:extLst>
          </p:cNvPr>
          <p:cNvSpPr txBox="1">
            <a:spLocks/>
          </p:cNvSpPr>
          <p:nvPr/>
        </p:nvSpPr>
        <p:spPr>
          <a:xfrm>
            <a:off x="3801140" y="694308"/>
            <a:ext cx="1512537" cy="82876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 defTabSz="322263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2000" b="1" i="0" kern="1200" baseline="0">
                <a:solidFill>
                  <a:srgbClr val="00C7D6"/>
                </a:solidFill>
                <a:latin typeface="+mj-lt"/>
                <a:ea typeface="ＭＳ Ｐゴシック" charset="0"/>
                <a:cs typeface="Trebuchet MS" panose="020B0603020202020204" pitchFamily="34" charset="0"/>
              </a:defRPr>
            </a:lvl1pPr>
            <a:lvl2pPr marL="323688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47376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71065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94753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618442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2131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65819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9508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Keith Kaminski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179CADB-1AF4-4342-967C-23EEAC9C3D1F}"/>
              </a:ext>
            </a:extLst>
          </p:cNvPr>
          <p:cNvSpPr txBox="1">
            <a:spLocks/>
          </p:cNvSpPr>
          <p:nvPr/>
        </p:nvSpPr>
        <p:spPr>
          <a:xfrm>
            <a:off x="5629647" y="693880"/>
            <a:ext cx="1512537" cy="82876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 defTabSz="322263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2000" b="1" i="0" kern="1200" baseline="0">
                <a:solidFill>
                  <a:srgbClr val="00C7D6"/>
                </a:solidFill>
                <a:latin typeface="+mj-lt"/>
                <a:ea typeface="ＭＳ Ｐゴシック" charset="0"/>
                <a:cs typeface="Trebuchet MS" panose="020B0603020202020204" pitchFamily="34" charset="0"/>
              </a:defRPr>
            </a:lvl1pPr>
            <a:lvl2pPr marL="323688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47376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71065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94753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618442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2131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65819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9508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Justin Dougherty</a:t>
            </a:r>
            <a:endParaRPr lang="en-US" err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5B6A8-91AC-3549-A370-6D1213FA6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t="14464"/>
          <a:stretch/>
        </p:blipFill>
        <p:spPr>
          <a:xfrm>
            <a:off x="1974741" y="1523068"/>
            <a:ext cx="1564088" cy="1569019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3BCB2171-435A-B34B-96EF-AC38873DD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r="13366"/>
          <a:stretch/>
        </p:blipFill>
        <p:spPr>
          <a:xfrm>
            <a:off x="3778218" y="1523068"/>
            <a:ext cx="1564088" cy="1569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6" y="1523068"/>
            <a:ext cx="1593777" cy="156901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FA9991-E618-B741-AA07-E08B6787B5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12055" r="7978"/>
          <a:stretch/>
        </p:blipFill>
        <p:spPr>
          <a:xfrm>
            <a:off x="5581695" y="1522640"/>
            <a:ext cx="1593777" cy="15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76A7-788B-44C7-84C0-AB72E7C8891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Event-specific parameters</a:t>
            </a:r>
          </a:p>
          <a:p>
            <a:r>
              <a:rPr lang="en-US">
                <a:ea typeface="ＭＳ Ｐゴシック"/>
              </a:rPr>
              <a:t>The "this" binding</a:t>
            </a:r>
          </a:p>
          <a:p>
            <a:r>
              <a:rPr lang="en-US">
                <a:ea typeface="ＭＳ Ｐゴシック"/>
              </a:rPr>
              <a:t>eventNames</a:t>
            </a:r>
          </a:p>
          <a:p>
            <a:r>
              <a:rPr lang="en-US">
                <a:ea typeface="ＭＳ Ｐゴシック"/>
              </a:rPr>
              <a:t>convenienceApi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05C09-FD71-4CB2-A5F1-680CB64AA1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Relativity Forms API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76A7-788B-44C7-84C0-AB72E7C8891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Field and static text manipulation</a:t>
            </a:r>
            <a:endParaRPr lang="en-US"/>
          </a:p>
          <a:p>
            <a:r>
              <a:rPr lang="en-US">
                <a:ea typeface="ＭＳ Ｐゴシック"/>
              </a:rPr>
              <a:t>Markup generators for </a:t>
            </a:r>
            <a:r>
              <a:rPr lang="en-US">
                <a:ea typeface="+mj-lt"/>
                <a:cs typeface="+mj-lt"/>
              </a:rPr>
              <a:t>action bars and </a:t>
            </a:r>
            <a:r>
              <a:rPr lang="en-US">
                <a:ea typeface="ＭＳ Ｐゴシック"/>
              </a:rPr>
              <a:t>consoles</a:t>
            </a:r>
            <a:endParaRPr lang="en-US"/>
          </a:p>
          <a:p>
            <a:r>
              <a:rPr lang="en-US">
                <a:ea typeface="ＭＳ Ｐゴシック"/>
              </a:rPr>
              <a:t>Http client</a:t>
            </a:r>
          </a:p>
          <a:p>
            <a:r>
              <a:rPr lang="en-US">
                <a:ea typeface="ＭＳ Ｐゴシック"/>
              </a:rPr>
              <a:t>i18n Internationalization</a:t>
            </a:r>
            <a:endParaRPr lang="en-US"/>
          </a:p>
          <a:p>
            <a:r>
              <a:rPr lang="en-US">
                <a:ea typeface="ＭＳ Ｐゴシック"/>
              </a:rPr>
              <a:t>Stock and custom modals</a:t>
            </a:r>
          </a:p>
          <a:p>
            <a:r>
              <a:rPr lang="en-US">
                <a:ea typeface="ＭＳ Ｐゴシック"/>
              </a:rPr>
              <a:t>Relativity Forms and general popup windows</a:t>
            </a:r>
          </a:p>
          <a:p>
            <a:r>
              <a:rPr lang="en-US">
                <a:ea typeface="ＭＳ Ｐゴシック"/>
              </a:rPr>
              <a:t>Validation Helpers</a:t>
            </a:r>
          </a:p>
          <a:p>
            <a:r>
              <a:rPr lang="en-US">
                <a:ea typeface="ＭＳ Ｐゴシック"/>
              </a:rPr>
              <a:t>Promise factory</a:t>
            </a:r>
          </a:p>
          <a:p>
            <a:r>
              <a:rPr lang="en-US">
                <a:ea typeface="ＭＳ Ｐゴシック"/>
              </a:rPr>
              <a:t>And more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05C09-FD71-4CB2-A5F1-680CB64AA1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1571" y="1219200"/>
            <a:ext cx="2179387" cy="1676400"/>
          </a:xfrm>
        </p:spPr>
        <p:txBody>
          <a:bodyPr/>
          <a:lstStyle/>
          <a:p>
            <a:r>
              <a:rPr lang="en-US">
                <a:ea typeface="ＭＳ Ｐゴシック"/>
              </a:rPr>
              <a:t>Relativity Forms </a:t>
            </a:r>
            <a:r>
              <a:rPr lang="en-US" b="0" err="1">
                <a:ea typeface="ＭＳ Ｐゴシック"/>
              </a:rPr>
              <a:t>convenienceApi</a:t>
            </a:r>
            <a:endParaRPr lang="en-US" b="0" err="1"/>
          </a:p>
        </p:txBody>
      </p:sp>
    </p:spTree>
    <p:extLst>
      <p:ext uri="{BB962C8B-B14F-4D97-AF65-F5344CB8AC3E}">
        <p14:creationId xmlns:p14="http://schemas.microsoft.com/office/powerpoint/2010/main" val="27837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A1B93-068C-438B-8DFE-06D5B8661E52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Example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75F6AC-CBCB-4861-83EA-0120A477CE1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Conversion of a Simple RDO to Relativity Forms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3079E-2491-7C4F-8270-F1F12B573A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320" y="106017"/>
            <a:ext cx="2095500" cy="1676400"/>
          </a:xfrm>
        </p:spPr>
        <p:txBody>
          <a:bodyPr anchor="t"/>
          <a:lstStyle/>
          <a:p>
            <a:pPr algn="l"/>
            <a:r>
              <a:rPr lang="en-US" sz="1600">
                <a:ea typeface="ＭＳ Ｐゴシック"/>
              </a:rPr>
              <a:t>Simple Object Type</a:t>
            </a:r>
            <a:endParaRPr lang="en-US" sz="1600"/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EFD0FD7-93A8-46A9-A81A-9F1085AEB3D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3258044" y="217684"/>
            <a:ext cx="3991556" cy="1596185"/>
          </a:xfrm>
          <a:prstGeom prst="rect">
            <a:avLst/>
          </a:prstGeom>
        </p:spPr>
      </p:pic>
      <p:pic>
        <p:nvPicPr>
          <p:cNvPr id="18" name="Picture 1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3D5B60F-170E-4E39-A373-7A871859A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59" y="2089135"/>
            <a:ext cx="3991554" cy="17812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081721-9CA7-4BBE-8A97-164B054B7F98}"/>
              </a:ext>
            </a:extLst>
          </p:cNvPr>
          <p:cNvSpPr txBox="1"/>
          <p:nvPr/>
        </p:nvSpPr>
        <p:spPr>
          <a:xfrm>
            <a:off x="2246244" y="166830"/>
            <a:ext cx="1009816" cy="274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400">
                <a:latin typeface="Calibri"/>
                <a:ea typeface="ＭＳ Ｐゴシック"/>
                <a:cs typeface="Calibri"/>
              </a:rPr>
              <a:t>View Mode: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64DF17-F53A-4900-8467-1C4D8D9A22FE}"/>
              </a:ext>
            </a:extLst>
          </p:cNvPr>
          <p:cNvSpPr txBox="1"/>
          <p:nvPr/>
        </p:nvSpPr>
        <p:spPr>
          <a:xfrm>
            <a:off x="2246244" y="2031411"/>
            <a:ext cx="1009816" cy="274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400">
                <a:latin typeface="Calibri"/>
                <a:ea typeface="ＭＳ Ｐゴシック"/>
                <a:cs typeface="Calibri"/>
              </a:rPr>
              <a:t>Edit Mode: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B31EAD-E98C-4A7C-9C37-AF3570B84C20}"/>
              </a:ext>
            </a:extLst>
          </p:cNvPr>
          <p:cNvSpPr txBox="1"/>
          <p:nvPr/>
        </p:nvSpPr>
        <p:spPr>
          <a:xfrm>
            <a:off x="63363" y="605443"/>
            <a:ext cx="2027583" cy="23982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2400"/>
              </a:spcBef>
              <a:buFont typeface="Arial"/>
              <a:buChar char="•"/>
            </a:pPr>
            <a:r>
              <a:rPr lang="en-US" sz="10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PageInteractionEventHandler:</a:t>
            </a:r>
            <a:br>
              <a:rPr lang="en-US" sz="10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</a:br>
            <a:br>
              <a:rPr lang="en-US" sz="800">
                <a:latin typeface="Calibri"/>
                <a:ea typeface="ＭＳ Ｐゴシック"/>
                <a:cs typeface="Calibri"/>
              </a:rPr>
            </a:br>
            <a:r>
              <a:rPr lang="en-US" sz="8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One Field shown or hidden based upon another's value</a:t>
            </a:r>
            <a:br>
              <a:rPr lang="en-US" sz="800">
                <a:latin typeface="Calibri"/>
                <a:ea typeface="ＭＳ Ｐゴシック"/>
                <a:cs typeface="Calibri"/>
              </a:rPr>
            </a:br>
            <a:br>
              <a:rPr lang="en-US" sz="800">
                <a:latin typeface="Calibri"/>
                <a:ea typeface="ＭＳ Ｐゴシック"/>
                <a:cs typeface="Calibri"/>
              </a:rPr>
            </a:br>
            <a:r>
              <a:rPr lang="en-US" sz="8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JavaScript computing a status summary based upon field values, alters a static text in edit mode.</a:t>
            </a:r>
            <a:br>
              <a:rPr lang="en-US" sz="800">
                <a:latin typeface="Calibri"/>
                <a:ea typeface="ＭＳ Ｐゴシック"/>
                <a:cs typeface="Calibri"/>
              </a:rPr>
            </a:br>
            <a:br>
              <a:rPr lang="en-US" sz="800">
                <a:latin typeface="Calibri"/>
                <a:ea typeface="ＭＳ Ｐゴシック"/>
                <a:cs typeface="Calibri"/>
              </a:rPr>
            </a:br>
            <a:r>
              <a:rPr lang="en-US" sz="8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Summary generation shared on window for use in ConsoleEventHandler in View mode</a:t>
            </a:r>
          </a:p>
          <a:p>
            <a:pPr marL="171450" indent="-171450">
              <a:spcBef>
                <a:spcPts val="2400"/>
              </a:spcBef>
              <a:buFont typeface="Arial"/>
              <a:buChar char="•"/>
            </a:pPr>
            <a:r>
              <a:rPr lang="en-US" sz="10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ConsoleEventHandler:</a:t>
            </a:r>
            <a:br>
              <a:rPr lang="en-US" sz="10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</a:br>
            <a:br>
              <a:rPr lang="en-US" sz="800">
                <a:latin typeface="Calibri"/>
                <a:ea typeface="ＭＳ Ｐゴシック"/>
                <a:cs typeface="Calibri"/>
              </a:rPr>
            </a:br>
            <a:r>
              <a:rPr lang="en-US" sz="8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Shared summary generation used in an alert fired by the Console button</a:t>
            </a:r>
            <a:endParaRPr lang="en-US" sz="8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392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881A050-CA01-48DC-92AD-35E08FE1B97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3518337" y="2616868"/>
            <a:ext cx="2974429" cy="134048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3079E-2491-7C4F-8270-F1F12B573A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Page Interaction</a:t>
            </a:r>
          </a:p>
          <a:p>
            <a:r>
              <a:rPr lang="en-US">
                <a:ea typeface="ＭＳ Ｐゴシック"/>
              </a:rPr>
              <a:t>EventHandler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FFF0A7-6753-4534-A47E-52806557BB10}"/>
              </a:ext>
            </a:extLst>
          </p:cNvPr>
          <p:cNvSpPr txBox="1"/>
          <p:nvPr/>
        </p:nvSpPr>
        <p:spPr>
          <a:xfrm>
            <a:off x="2123089" y="2590750"/>
            <a:ext cx="1392621" cy="274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400">
                <a:latin typeface="Calibri"/>
                <a:ea typeface="ＭＳ Ｐゴシック"/>
                <a:cs typeface="Calibri"/>
              </a:rPr>
              <a:t>Relativity Forms:</a:t>
            </a:r>
            <a:endParaRPr lang="en-US" sz="1400">
              <a:cs typeface="Calibri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F7A2C-5B2B-4394-B862-FCD61862C40E}"/>
              </a:ext>
            </a:extLst>
          </p:cNvPr>
          <p:cNvSpPr txBox="1"/>
          <p:nvPr/>
        </p:nvSpPr>
        <p:spPr>
          <a:xfrm>
            <a:off x="2828268" y="97532"/>
            <a:ext cx="688428" cy="279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400">
                <a:latin typeface="Calibri"/>
                <a:ea typeface="ＭＳ Ｐゴシック"/>
                <a:cs typeface="Calibri"/>
              </a:rPr>
              <a:t>Classic:</a:t>
            </a:r>
            <a:endParaRPr lang="en-US" sz="1400">
              <a:cs typeface="Calibri" charset="0"/>
            </a:endParaRPr>
          </a:p>
        </p:txBody>
      </p:sp>
      <p:pic>
        <p:nvPicPr>
          <p:cNvPr id="5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5ABE44-0B23-436A-9164-0487BB31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198" y="122995"/>
            <a:ext cx="3412503" cy="237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4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3079E-2491-7C4F-8270-F1F12B573A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" y="-157113"/>
            <a:ext cx="2095500" cy="1172066"/>
          </a:xfrm>
        </p:spPr>
        <p:txBody>
          <a:bodyPr/>
          <a:lstStyle/>
          <a:p>
            <a:pPr algn="l"/>
            <a:r>
              <a:rPr lang="en-US">
                <a:ea typeface="ＭＳ Ｐゴシック"/>
              </a:rPr>
              <a:t>Pain points in Classic: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DC5FAA-ABA6-4048-AF7B-DB7CE30EEF46}"/>
              </a:ext>
            </a:extLst>
          </p:cNvPr>
          <p:cNvSpPr txBox="1"/>
          <p:nvPr/>
        </p:nvSpPr>
        <p:spPr>
          <a:xfrm>
            <a:off x="113121" y="780805"/>
            <a:ext cx="1989056" cy="19673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JavaScript as a String in .NET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Fields in the JavaScript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Sharing information between Page Interaction and Console Event Handlers</a:t>
            </a:r>
            <a:endParaRPr lang="en-US" sz="12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D3148D-35BA-4970-9FE8-3F922A0DD30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957935" y="96515"/>
            <a:ext cx="3982274" cy="38275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43C320-0FE4-4780-A516-FD148CE5567B}"/>
              </a:ext>
            </a:extLst>
          </p:cNvPr>
          <p:cNvSpPr txBox="1"/>
          <p:nvPr/>
        </p:nvSpPr>
        <p:spPr>
          <a:xfrm>
            <a:off x="2262660" y="97532"/>
            <a:ext cx="688428" cy="279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400">
                <a:latin typeface="Calibri"/>
                <a:ea typeface="ＭＳ Ｐゴシック"/>
                <a:cs typeface="Calibri"/>
              </a:rPr>
              <a:t>Classic:</a:t>
            </a:r>
            <a:endParaRPr lang="en-US" sz="1400"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0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3079E-2491-7C4F-8270-F1F12B573A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126" y="1425197"/>
            <a:ext cx="2095500" cy="1172066"/>
          </a:xfrm>
        </p:spPr>
        <p:txBody>
          <a:bodyPr anchor="ctr"/>
          <a:lstStyle/>
          <a:p>
            <a:r>
              <a:rPr lang="en-US">
                <a:ea typeface="ＭＳ Ｐゴシック"/>
              </a:rPr>
              <a:t>Enable Relativity Forms</a:t>
            </a:r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AD86C3-E47E-45B8-BFA2-DA4CCE28CCB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3460806" y="108749"/>
            <a:ext cx="2743200" cy="2132113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A948366-FAED-48E6-A91D-8B93658D0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793" y="2306273"/>
            <a:ext cx="2743200" cy="7267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B9799F-6A79-4FF7-8182-C4B9D48816B8}"/>
              </a:ext>
            </a:extLst>
          </p:cNvPr>
          <p:cNvSpPr txBox="1"/>
          <p:nvPr/>
        </p:nvSpPr>
        <p:spPr>
          <a:xfrm>
            <a:off x="2437075" y="127072"/>
            <a:ext cx="1025719" cy="274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400">
                <a:latin typeface="Calibri"/>
                <a:ea typeface="ＭＳ Ｐゴシック"/>
                <a:cs typeface="Calibri"/>
              </a:rPr>
              <a:t>Object Type:</a:t>
            </a:r>
            <a:endParaRPr lang="en-US" sz="1400">
              <a:cs typeface="Calibri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D2CF1-F4B2-4AF0-9774-6F5E4CFBBF82}"/>
              </a:ext>
            </a:extLst>
          </p:cNvPr>
          <p:cNvSpPr txBox="1"/>
          <p:nvPr/>
        </p:nvSpPr>
        <p:spPr>
          <a:xfrm>
            <a:off x="2210463" y="2305729"/>
            <a:ext cx="1252331" cy="274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400">
                <a:latin typeface="Calibri"/>
                <a:ea typeface="ＭＳ Ｐゴシック"/>
                <a:cs typeface="Calibri"/>
              </a:rPr>
              <a:t>Event Handlers:</a:t>
            </a:r>
            <a:endParaRPr lang="en-US">
              <a:cs typeface="Calibri" charset="0"/>
            </a:endParaRPr>
          </a:p>
        </p:txBody>
      </p:sp>
      <p:pic>
        <p:nvPicPr>
          <p:cNvPr id="22" name="Picture 2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2E1FCF1-C516-48D3-83F5-ECEBE3B0F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793" y="3169929"/>
            <a:ext cx="2743200" cy="5260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511AEC3-6699-437F-BBB7-54B19FB33DEC}"/>
              </a:ext>
            </a:extLst>
          </p:cNvPr>
          <p:cNvSpPr txBox="1"/>
          <p:nvPr/>
        </p:nvSpPr>
        <p:spPr>
          <a:xfrm>
            <a:off x="2210463" y="3112407"/>
            <a:ext cx="1252331" cy="4900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2400"/>
              </a:spcBef>
            </a:pPr>
            <a:r>
              <a:rPr lang="en-US" sz="1400">
                <a:latin typeface="Calibri"/>
                <a:ea typeface="ＭＳ Ｐゴシック"/>
                <a:cs typeface="Calibri"/>
              </a:rPr>
              <a:t>Event Handlers Not Firing: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31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3079E-2491-7C4F-8270-F1F12B573A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175" y="57573"/>
            <a:ext cx="2095500" cy="1172066"/>
          </a:xfrm>
        </p:spPr>
        <p:txBody>
          <a:bodyPr anchor="t"/>
          <a:lstStyle/>
          <a:p>
            <a:pPr algn="l"/>
            <a:r>
              <a:rPr lang="en-US">
                <a:ea typeface="ＭＳ Ｐゴシック"/>
              </a:rPr>
              <a:t>Add Relativity Forms Scripts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F84B1-FCAA-41B1-8188-0745F2DD1B0E}"/>
              </a:ext>
            </a:extLst>
          </p:cNvPr>
          <p:cNvSpPr txBox="1"/>
          <p:nvPr/>
        </p:nvSpPr>
        <p:spPr>
          <a:xfrm>
            <a:off x="15903" y="738185"/>
            <a:ext cx="2119023" cy="12902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New or Updated Page Interaction EventHandler</a:t>
            </a:r>
          </a:p>
          <a:p>
            <a:pPr marL="285750" indent="-285750">
              <a:spcBef>
                <a:spcPts val="2400"/>
              </a:spcBef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latin typeface="Calibri"/>
                <a:ea typeface="ＭＳ Ｐゴシック"/>
                <a:cs typeface="Calibri"/>
              </a:rPr>
              <a:t>JavaScript file specified within the EventHandler (only a stub for now)</a:t>
            </a:r>
          </a:p>
        </p:txBody>
      </p:sp>
      <p:pic>
        <p:nvPicPr>
          <p:cNvPr id="7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342337-0D9C-4956-A865-2D3F1C0D5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475" y="545555"/>
            <a:ext cx="3049966" cy="13762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7BB42E-2D7A-4D7F-A1DC-488625576D43}"/>
              </a:ext>
            </a:extLst>
          </p:cNvPr>
          <p:cNvSpPr txBox="1"/>
          <p:nvPr/>
        </p:nvSpPr>
        <p:spPr>
          <a:xfrm>
            <a:off x="2456953" y="1920091"/>
            <a:ext cx="2743200" cy="274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2400"/>
              </a:spcBef>
            </a:pPr>
            <a:r>
              <a:rPr lang="en-US" sz="1400">
                <a:latin typeface="Calibri"/>
                <a:ea typeface="ＭＳ Ｐゴシック"/>
                <a:cs typeface="Calibri"/>
              </a:rPr>
              <a:t>relativityFormsConversion.js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E732A0-E0EF-4A55-BC85-4205A15B52AB}"/>
              </a:ext>
            </a:extLst>
          </p:cNvPr>
          <p:cNvSpPr txBox="1"/>
          <p:nvPr/>
        </p:nvSpPr>
        <p:spPr>
          <a:xfrm>
            <a:off x="2456952" y="282122"/>
            <a:ext cx="2743200" cy="2746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8603" tIns="29301" rIns="58603" bIns="29301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400"/>
              </a:spcBef>
            </a:pPr>
            <a:r>
              <a:rPr lang="en-US" sz="1400" err="1">
                <a:latin typeface="Calibri"/>
                <a:ea typeface="ＭＳ Ｐゴシック"/>
                <a:cs typeface="Calibri"/>
              </a:rPr>
              <a:t>PageInteractionEventHandler</a:t>
            </a:r>
            <a:endParaRPr lang="en-US" sz="1400" err="1">
              <a:cs typeface="Calibri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44946BC-B213-40A5-B6C7-994A9A2C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588" y="2162092"/>
            <a:ext cx="2747176" cy="152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0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25E984-049C-413B-BB93-A3352F2749B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0" y="1058581"/>
            <a:ext cx="4572000" cy="2629767"/>
          </a:xfrm>
        </p:spPr>
        <p:txBody>
          <a:bodyPr/>
          <a:lstStyle/>
          <a:p>
            <a:r>
              <a:rPr lang="en-US">
                <a:ea typeface="ＭＳ Ｐゴシック"/>
              </a:rPr>
              <a:t>Relativity Forms EventHandler script now being downloaded</a:t>
            </a:r>
          </a:p>
          <a:p>
            <a:r>
              <a:rPr lang="en-US">
                <a:ea typeface="ＭＳ Ｐゴシック"/>
              </a:rPr>
              <a:t>Console now appearing on the side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152BC-9C42-4A38-921E-78F94F233B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Results</a:t>
            </a:r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9A3C8B-4DB6-49E8-B287-D17CAAD7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563" y="425746"/>
            <a:ext cx="4552121" cy="12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8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E0F95-961C-40D3-9531-E73D641F3EF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lIns="58603" tIns="29301" rIns="58603" bIns="29301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ＭＳ Ｐゴシック"/>
              </a:rPr>
              <a:t>First-class GUID support for Fields</a:t>
            </a:r>
          </a:p>
          <a:p>
            <a:r>
              <a:rPr lang="en-US">
                <a:ea typeface="ＭＳ Ｐゴシック"/>
              </a:rPr>
              <a:t>GUIDs can be used directly by Relativity Forms but must be </a:t>
            </a:r>
            <a:r>
              <a:rPr lang="en-US" err="1">
                <a:ea typeface="ＭＳ Ｐゴシック"/>
              </a:rPr>
              <a:t>ArtifactID</a:t>
            </a:r>
            <a:r>
              <a:rPr lang="en-US">
                <a:ea typeface="ＭＳ Ｐゴシック"/>
              </a:rPr>
              <a:t> or Friendly Name in Classic</a:t>
            </a:r>
            <a:endParaRPr lang="en-US"/>
          </a:p>
          <a:p>
            <a:pPr marL="0" indent="0">
              <a:buNone/>
            </a:pPr>
            <a:r>
              <a:rPr lang="en-US" sz="1200">
                <a:ea typeface="ＭＳ Ｐゴシック"/>
              </a:rPr>
              <a:t>Classic</a:t>
            </a:r>
            <a:r>
              <a:rPr lang="en-US">
                <a:ea typeface="ＭＳ Ｐゴシック"/>
              </a:rPr>
              <a:t>:</a:t>
            </a:r>
            <a:endParaRPr lang="en-US"/>
          </a:p>
          <a:p>
            <a:pPr marL="0" indent="0">
              <a:buNone/>
            </a:pPr>
            <a:endParaRPr lang="en-US">
              <a:ea typeface="ＭＳ Ｐゴシック"/>
            </a:endParaRPr>
          </a:p>
          <a:p>
            <a:pPr marL="0" indent="0">
              <a:buNone/>
            </a:pPr>
            <a:r>
              <a:rPr lang="en-US">
                <a:ea typeface="ＭＳ Ｐゴシック"/>
              </a:rPr>
              <a:t>Relativity Forms:</a:t>
            </a:r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D0AC8-ED98-488E-B5D6-82FF9053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Update the JavaScript File: Classic vs Relativity Forms</a:t>
            </a:r>
            <a:endParaRPr lang="en-US" b="0">
              <a:ea typeface="ＭＳ Ｐゴシック"/>
              <a:cs typeface="+mn-lt"/>
            </a:endParaRPr>
          </a:p>
        </p:txBody>
      </p:sp>
      <p:pic>
        <p:nvPicPr>
          <p:cNvPr id="4" name="Picture 4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A30EFF10-59D4-4CF8-9830-AE23FAD3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23" y="1575074"/>
            <a:ext cx="4488511" cy="27686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3D77220-F7E8-4A8B-BC8F-3A995BB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23" y="2263310"/>
            <a:ext cx="3657600" cy="10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9C9A9B-E5FB-4632-92E5-1F149A43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r>
              <a:rPr lang="en-US">
                <a:ea typeface="+mj-lt"/>
                <a:cs typeface="+mj-lt"/>
              </a:rPr>
              <a:t>Relativity Forms Overview</a:t>
            </a:r>
            <a:endParaRPr lang="en-US"/>
          </a:p>
          <a:p>
            <a:r>
              <a:rPr lang="en-US">
                <a:ea typeface="+mj-lt"/>
                <a:cs typeface="+mj-lt"/>
              </a:rPr>
              <a:t>Relativity Forms Technology Changes</a:t>
            </a:r>
            <a:endParaRPr lang="en-US"/>
          </a:p>
          <a:p>
            <a:r>
              <a:rPr lang="en-US">
                <a:ea typeface="+mj-lt"/>
                <a:cs typeface="+mj-lt"/>
              </a:rPr>
              <a:t>Deeper Into Relativity Forms</a:t>
            </a:r>
            <a:endParaRPr lang="en-US"/>
          </a:p>
          <a:p>
            <a:r>
              <a:rPr lang="en-US">
                <a:ea typeface="+mj-lt"/>
                <a:cs typeface="+mj-lt"/>
              </a:rPr>
              <a:t>Example: RDO Conversion</a:t>
            </a:r>
          </a:p>
          <a:p>
            <a:r>
              <a:rPr lang="en-US">
                <a:ea typeface="+mj-lt"/>
                <a:cs typeface="+mj-lt"/>
              </a:rPr>
              <a:t>Q &amp; A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E0F95-961C-40D3-9531-E73D641F3EF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0" y="152133"/>
            <a:ext cx="4572000" cy="3830413"/>
          </a:xfrm>
        </p:spPr>
        <p:txBody>
          <a:bodyPr lIns="58603" tIns="29301" rIns="58603" bIns="29301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ＭＳ Ｐゴシック"/>
              </a:rPr>
              <a:t>Direct read and manipulation of Field and Static Text</a:t>
            </a:r>
          </a:p>
          <a:p>
            <a:r>
              <a:rPr lang="en-US">
                <a:ea typeface="ＭＳ Ｐゴシック"/>
              </a:rPr>
              <a:t>Fields can be read and manipulated without getting the DOM elements; values return in type appropriate to Field</a:t>
            </a:r>
            <a:endParaRPr lang="en-US"/>
          </a:p>
          <a:p>
            <a:pPr marL="0" indent="0">
              <a:buNone/>
            </a:pPr>
            <a:r>
              <a:rPr lang="en-US" sz="1200">
                <a:ea typeface="ＭＳ Ｐゴシック"/>
              </a:rPr>
              <a:t>Classic:</a:t>
            </a:r>
            <a:br>
              <a:rPr lang="en-US" sz="1200">
                <a:ea typeface="ＭＳ Ｐゴシック"/>
              </a:rPr>
            </a:br>
            <a:br>
              <a:rPr lang="en-US" sz="1200"/>
            </a:br>
            <a:br>
              <a:rPr lang="en-US" sz="1200"/>
            </a:br>
            <a:br>
              <a:rPr lang="en-US" sz="1200"/>
            </a:br>
            <a:br>
              <a:rPr lang="en-US" sz="1200"/>
            </a:br>
            <a:br>
              <a:rPr lang="en-US" sz="1200"/>
            </a:br>
            <a:endParaRPr lang="en-US" sz="1200"/>
          </a:p>
          <a:p>
            <a:pPr marL="0" indent="0">
              <a:buNone/>
            </a:pPr>
            <a:endParaRPr lang="en-US" sz="1200">
              <a:ea typeface="ＭＳ Ｐゴシック"/>
            </a:endParaRPr>
          </a:p>
          <a:p>
            <a:pPr marL="0" indent="0">
              <a:buNone/>
            </a:pPr>
            <a:endParaRPr lang="en-US" sz="1200">
              <a:ea typeface="ＭＳ Ｐゴシック"/>
            </a:endParaRPr>
          </a:p>
          <a:p>
            <a:pPr marL="0" indent="0">
              <a:buNone/>
            </a:pPr>
            <a:r>
              <a:rPr lang="en-US" sz="1200">
                <a:ea typeface="ＭＳ Ｐゴシック"/>
              </a:rPr>
              <a:t>Relativity Forms:</a:t>
            </a:r>
            <a:endParaRPr lang="en-US" sz="1200"/>
          </a:p>
          <a:p>
            <a:endParaRPr lang="en-US" sz="1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D0AC8-ED98-488E-B5D6-82FF9053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Update the JavaScript File: Classic vs Relativity Forms</a:t>
            </a:r>
            <a:endParaRPr lang="en-US" b="0">
              <a:ea typeface="ＭＳ Ｐゴシック"/>
              <a:cs typeface="+mn-l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72D090-EE92-44D1-9FF8-A1E1BA194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4" y="1258552"/>
            <a:ext cx="3041373" cy="186008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B9F9789-958B-4028-ABAC-ECFC330A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74" y="3383078"/>
            <a:ext cx="3025471" cy="4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E0F95-961C-40D3-9531-E73D641F3EF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lIns="58603" tIns="29301" rIns="58603" bIns="29301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ＭＳ Ｐゴシック"/>
              </a:rPr>
              <a:t>Form metadata-aware JavaScript</a:t>
            </a:r>
          </a:p>
          <a:p>
            <a:r>
              <a:rPr lang="en-US">
                <a:ea typeface="ＭＳ Ｐゴシック"/>
              </a:rPr>
              <a:t>JavaScript handlers are aware of the form mode without injecting it from .NET handlers, or parsing Query String</a:t>
            </a:r>
          </a:p>
          <a:p>
            <a:pPr marL="0" indent="0">
              <a:buNone/>
            </a:pPr>
            <a:r>
              <a:rPr lang="en-US" sz="1200">
                <a:ea typeface="ＭＳ Ｐゴシック"/>
              </a:rPr>
              <a:t>Classic:</a:t>
            </a:r>
          </a:p>
          <a:p>
            <a:pPr marL="0" indent="0">
              <a:buNone/>
            </a:pPr>
            <a:endParaRPr lang="en-US" sz="1200">
              <a:ea typeface="ＭＳ Ｐゴシック"/>
            </a:endParaRPr>
          </a:p>
          <a:p>
            <a:pPr marL="0" indent="0">
              <a:buNone/>
            </a:pPr>
            <a:r>
              <a:rPr lang="en-US" sz="1200">
                <a:ea typeface="ＭＳ Ｐゴシック"/>
              </a:rPr>
              <a:t>Relativity Forms: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D0AC8-ED98-488E-B5D6-82FF9053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Update the JavaScript File: Classic vs Relativity Forms</a:t>
            </a:r>
            <a:endParaRPr lang="en-US" b="0">
              <a:ea typeface="ＭＳ Ｐゴシック"/>
              <a:cs typeface="+mn-lt"/>
            </a:endParaRP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B29993AB-E120-4584-8453-D836B9B54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4" y="1543858"/>
            <a:ext cx="3979627" cy="29158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9DAA7E7-F017-479A-BB61-9935428C1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174" y="2222881"/>
            <a:ext cx="2743200" cy="9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4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E0F95-961C-40D3-9531-E73D641F3EF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lIns="58603" tIns="29301" rIns="58603" bIns="29301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ＭＳ Ｐゴシック"/>
              </a:rPr>
              <a:t>Code Execution Timing</a:t>
            </a:r>
            <a:endParaRPr lang="en-US" b="1"/>
          </a:p>
          <a:p>
            <a:r>
              <a:rPr lang="en-US">
                <a:ea typeface="ＭＳ Ｐゴシック"/>
              </a:rPr>
              <a:t>Classic Page Interaction JavaScript fires easily either as the script is interpreted, or once the DOM is loaded; getting finer timing requires manually binding to DOM events</a:t>
            </a:r>
            <a:endParaRPr lang="en-US"/>
          </a:p>
          <a:p>
            <a:r>
              <a:rPr lang="en-US">
                <a:ea typeface="ＭＳ Ｐゴシック"/>
              </a:rPr>
              <a:t>Relativity Forms provides multiple specific extension points within the Load, Change, Submit, and Delete pipelines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D0AC8-ED98-488E-B5D6-82FF9053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Update the JavaScript File: Classic vs Relativity Forms</a:t>
            </a:r>
            <a:endParaRPr lang="en-US" b="0">
              <a:ea typeface="ＭＳ Ｐゴシック"/>
              <a:cs typeface="+mn-lt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67CCAF-68CB-4644-A578-30018AC9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27" y="2376484"/>
            <a:ext cx="3848431" cy="13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8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E0F95-961C-40D3-9531-E73D641F3EF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lIns="58603" tIns="29301" rIns="58603" bIns="29301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ＭＳ Ｐゴシック"/>
              </a:rPr>
              <a:t>Scope-sheltered JavaScript code sharing by default</a:t>
            </a:r>
          </a:p>
          <a:p>
            <a:r>
              <a:rPr lang="en-US">
                <a:ea typeface="ＭＳ Ｐゴシック"/>
              </a:rPr>
              <a:t>Page Interaction and Console EventHandlers are one in the same in Relativity Forms, Console can access what the other handlers can access</a:t>
            </a:r>
          </a:p>
          <a:p>
            <a:pPr marL="0" indent="0">
              <a:buNone/>
            </a:pPr>
            <a:r>
              <a:rPr lang="en-US" sz="1200">
                <a:ea typeface="ＭＳ Ｐゴシック"/>
              </a:rPr>
              <a:t>Classic:</a:t>
            </a:r>
          </a:p>
          <a:p>
            <a:pPr marL="0" indent="0">
              <a:buNone/>
            </a:pPr>
            <a:endParaRPr lang="en-US" sz="1200">
              <a:ea typeface="ＭＳ Ｐゴシック"/>
            </a:endParaRPr>
          </a:p>
          <a:p>
            <a:pPr marL="0" indent="0">
              <a:buNone/>
            </a:pPr>
            <a:endParaRPr lang="en-US" sz="1200">
              <a:ea typeface="ＭＳ Ｐゴシック"/>
            </a:endParaRPr>
          </a:p>
          <a:p>
            <a:pPr marL="0" indent="0">
              <a:buNone/>
            </a:pPr>
            <a:r>
              <a:rPr lang="en-US" sz="1200">
                <a:ea typeface="ＭＳ Ｐゴシック"/>
              </a:rPr>
              <a:t>Relativity Forms:</a:t>
            </a:r>
          </a:p>
          <a:p>
            <a:pPr marL="0" indent="0">
              <a:buNone/>
            </a:pPr>
            <a:endParaRPr lang="en-US" sz="1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D0AC8-ED98-488E-B5D6-82FF9053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Update the JavaScript File: Classic vs Relativity Forms</a:t>
            </a:r>
            <a:endParaRPr lang="en-US" b="0">
              <a:ea typeface="ＭＳ Ｐゴシック"/>
              <a:cs typeface="+mn-lt"/>
            </a:endParaRPr>
          </a:p>
        </p:txBody>
      </p:sp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43934A23-6DC4-40D0-99DE-1BEA06EA5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198" y="1731644"/>
            <a:ext cx="4397071" cy="711146"/>
          </a:xfrm>
          <a:prstGeom prst="rect">
            <a:avLst/>
          </a:prstGeom>
        </p:spPr>
      </p:pic>
      <p:pic>
        <p:nvPicPr>
          <p:cNvPr id="8" name="Picture 8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6323BDE-E1C2-4EC9-A7CC-25322847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198" y="2756390"/>
            <a:ext cx="2743200" cy="99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E0F95-961C-40D3-9531-E73D641F3EF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lIns="58603" tIns="29301" rIns="58603" bIns="29301" anchor="t">
            <a:normAutofit/>
          </a:bodyPr>
          <a:lstStyle/>
          <a:p>
            <a:pPr marL="171450" indent="-171450"/>
            <a:r>
              <a:rPr lang="en-US" sz="1200">
                <a:ea typeface="ＭＳ Ｐゴシック"/>
              </a:rPr>
              <a:t>Object Type</a:t>
            </a:r>
            <a:endParaRPr lang="en-US" sz="1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D0AC8-ED98-488E-B5D6-82FF9053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Results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6F1AFB8-9DBA-4C7F-8D4A-846C8B44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563" y="655901"/>
            <a:ext cx="4544169" cy="234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6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7E0F95-961C-40D3-9531-E73D641F3EF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lIns="58603" tIns="29301" rIns="58603" bIns="29301" anchor="t">
            <a:normAutofit/>
          </a:bodyPr>
          <a:lstStyle/>
          <a:p>
            <a:pPr marL="171450" indent="-171450"/>
            <a:r>
              <a:rPr lang="en-US" sz="1200">
                <a:ea typeface="ＭＳ Ｐゴシック"/>
              </a:rPr>
              <a:t>Relativity Forms in action</a:t>
            </a:r>
            <a:endParaRPr lang="en-US" sz="12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D0AC8-ED98-488E-B5D6-82FF9053EF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Results</a:t>
            </a:r>
            <a:endParaRPr lang="en-US"/>
          </a:p>
        </p:txBody>
      </p:sp>
      <p:pic>
        <p:nvPicPr>
          <p:cNvPr id="5" name="Picture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C0C49ADA-C4F4-405E-8E95-9A491D6FE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589" y="662870"/>
            <a:ext cx="3665551" cy="30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1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83C266-716B-48F0-8604-799E0FC9C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94" y="474453"/>
            <a:ext cx="6613106" cy="3153262"/>
          </a:xfrm>
        </p:spPr>
        <p:txBody>
          <a:bodyPr lIns="58603" tIns="29301" rIns="58603" bIns="29301" anchor="ctr" anchorCtr="0">
            <a:noAutofit/>
          </a:bodyPr>
          <a:lstStyle/>
          <a:p>
            <a:pPr marL="0" indent="0" algn="ctr">
              <a:buNone/>
            </a:pPr>
            <a:r>
              <a:rPr lang="en-US" sz="6000">
                <a:ea typeface="ＭＳ Ｐゴシック"/>
              </a:rPr>
              <a:t>Questions?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133197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9AEF85-D306-4227-BB6C-1CC51B2DD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r>
              <a:rPr lang="en-US">
                <a:ea typeface="ＭＳ Ｐゴシック"/>
              </a:rPr>
              <a:t>Platform Documentation: </a:t>
            </a:r>
            <a:r>
              <a:rPr lang="en-US" sz="1000">
                <a:ea typeface="+mj-lt"/>
                <a:cs typeface="+mj-lt"/>
                <a:hlinkClick r:id="rId2"/>
              </a:rPr>
              <a:t>https://platform.relativity.com/RelativityOne/</a:t>
            </a:r>
            <a:br>
              <a:rPr lang="en-US">
                <a:ea typeface="+mj-lt"/>
                <a:cs typeface="+mj-lt"/>
              </a:rPr>
            </a:br>
            <a:r>
              <a:rPr lang="en-US" sz="1000">
                <a:ea typeface="ＭＳ Ｐゴシック"/>
              </a:rPr>
              <a:t>      Relativity Forms:</a:t>
            </a:r>
            <a:br>
              <a:rPr lang="en-US" sz="1000">
                <a:ea typeface="ＭＳ Ｐゴシック"/>
              </a:rPr>
            </a:br>
            <a:r>
              <a:rPr lang="en-US" sz="1000">
                <a:ea typeface="ＭＳ Ｐゴシック"/>
              </a:rPr>
              <a:t>      </a:t>
            </a:r>
            <a:r>
              <a:rPr lang="en-US" sz="1000">
                <a:ea typeface="+mj-lt"/>
                <a:cs typeface="+mj-lt"/>
                <a:hlinkClick r:id="rId3"/>
              </a:rPr>
              <a:t>https://platform.relativity.com/RelativityOne/Content/Relativity_Forms/Relativity_Forms_API.htm</a:t>
            </a:r>
            <a:r>
              <a:rPr lang="en-US" sz="1000">
                <a:ea typeface="+mj-lt"/>
                <a:cs typeface="+mj-lt"/>
                <a:hlinkClick r:id="" action="ppaction://noaction"/>
              </a:rPr>
              <a:t> </a:t>
            </a:r>
            <a:endParaRPr lang="en-US" sz="1000"/>
          </a:p>
          <a:p>
            <a:r>
              <a:rPr lang="en-US">
                <a:ea typeface="ＭＳ Ｐゴシック"/>
              </a:rPr>
              <a:t>Relativity Forms Cheat Sheet: </a:t>
            </a:r>
            <a:r>
              <a:rPr lang="en-US" sz="1000">
                <a:ea typeface="+mj-lt"/>
                <a:cs typeface="+mj-lt"/>
                <a:hlinkClick r:id="rId4"/>
              </a:rPr>
              <a:t>https://github.com/relativitydev/relativity-forms-workshop-fest-2019/raw/master/docs/workshop/Relativity%20Forms%20Cheat%20Sheet.pdf</a:t>
            </a:r>
            <a:endParaRPr lang="en-US" sz="1000">
              <a:ea typeface="+mj-lt"/>
              <a:cs typeface="+mj-lt"/>
            </a:endParaRPr>
          </a:p>
          <a:p>
            <a:r>
              <a:rPr lang="en-US" dirty="0" err="1">
                <a:ea typeface="ＭＳ Ｐゴシック"/>
              </a:rPr>
              <a:t>DevHelp</a:t>
            </a:r>
            <a:r>
              <a:rPr lang="en-US">
                <a:ea typeface="ＭＳ Ｐゴシック"/>
              </a:rPr>
              <a:t>: </a:t>
            </a:r>
            <a:r>
              <a:rPr lang="en-US" sz="1000">
                <a:ea typeface="+mj-lt"/>
                <a:cs typeface="+mj-lt"/>
                <a:hlinkClick r:id="rId5"/>
              </a:rPr>
              <a:t>https://devhelp.relativity.com/c/relativityui/relativityforms</a:t>
            </a:r>
            <a:br>
              <a:rPr lang="en-US">
                <a:ea typeface="+mj-lt"/>
                <a:cs typeface="+mj-lt"/>
              </a:rPr>
            </a:br>
            <a:r>
              <a:rPr lang="en-US" sz="1000">
                <a:ea typeface="ＭＳ Ｐゴシック"/>
              </a:rPr>
              <a:t>       Category: </a:t>
            </a:r>
            <a:r>
              <a:rPr lang="en-US" sz="1000" err="1">
                <a:ea typeface="ＭＳ Ｐゴシック"/>
              </a:rPr>
              <a:t>RelativityUI</a:t>
            </a:r>
            <a:br>
              <a:rPr lang="en-US" sz="1000">
                <a:ea typeface="ＭＳ Ｐゴシック"/>
              </a:rPr>
            </a:br>
            <a:r>
              <a:rPr lang="en-US" sz="1000">
                <a:ea typeface="ＭＳ Ｐゴシック"/>
              </a:rPr>
              <a:t>       Sub-Category: </a:t>
            </a:r>
            <a:r>
              <a:rPr lang="en-US" sz="1000" err="1">
                <a:ea typeface="ＭＳ Ｐゴシック"/>
              </a:rPr>
              <a:t>RelativityForms</a:t>
            </a:r>
            <a:endParaRPr lang="en-US" sz="1000"/>
          </a:p>
          <a:p>
            <a:r>
              <a:rPr lang="en-US" dirty="0">
                <a:ea typeface="ＭＳ Ｐゴシック"/>
              </a:rPr>
              <a:t>Feedback</a:t>
            </a:r>
            <a:r>
              <a:rPr lang="en-US">
                <a:ea typeface="ＭＳ Ｐゴシック"/>
              </a:rPr>
              <a:t>: </a:t>
            </a:r>
            <a:r>
              <a:rPr lang="en-US" sz="1000" dirty="0">
                <a:ea typeface="+mj-lt"/>
                <a:cs typeface="+mj-lt"/>
                <a:hlinkClick r:id="rId6"/>
              </a:rPr>
              <a:t>RelativityFormsFeedback@relativity.com</a:t>
            </a:r>
            <a:endParaRPr lang="en-US" sz="100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320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D27C8-B4B8-425B-9DC4-6F43ECB4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Product Overview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CF262-9A01-4EF9-B542-332812464B4E}"/>
              </a:ext>
            </a:extLst>
          </p:cNvPr>
          <p:cNvSpPr txBox="1"/>
          <p:nvPr/>
        </p:nvSpPr>
        <p:spPr>
          <a:xfrm>
            <a:off x="1297577" y="1271126"/>
            <a:ext cx="2743200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322270"/>
            <a:endParaRPr lang="en-US">
              <a:solidFill>
                <a:srgbClr val="3F3F3F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40D79F-54AB-1D43-8BCC-16BB16E5F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23" y="528066"/>
            <a:ext cx="6840383" cy="3499196"/>
          </a:xfrm>
        </p:spPr>
        <p:txBody>
          <a:bodyPr lIns="58603" tIns="29301" rIns="58603" bIns="29301" anchor="t"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>
                <a:latin typeface="+mn-lt"/>
                <a:ea typeface="+mn-ea"/>
                <a:cs typeface="+mn-cs"/>
              </a:rPr>
              <a:t>Relativity Forms </a:t>
            </a:r>
            <a:r>
              <a:rPr lang="en-US">
                <a:latin typeface="+mn-lt"/>
                <a:ea typeface="+mn-ea"/>
                <a:cs typeface="+mn-cs"/>
              </a:rPr>
              <a:t>is our new layout rendering engine with first class JavaScript APIs. 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>
                <a:latin typeface="+mn-lt"/>
                <a:ea typeface="+mn-ea"/>
                <a:cs typeface="+mn-cs"/>
              </a:rPr>
              <a:t>Why is it important?</a:t>
            </a:r>
            <a:endParaRPr lang="en-US" sz="1440" b="1">
              <a:latin typeface="+mn-lt"/>
              <a:ea typeface="+mn-ea"/>
              <a:cs typeface="+mn-cs"/>
            </a:endParaRPr>
          </a:p>
          <a:p>
            <a:pPr>
              <a:lnSpc>
                <a:spcPct val="120000"/>
              </a:lnSpc>
            </a:pPr>
            <a:r>
              <a:rPr lang="en-US">
                <a:latin typeface="+mn-lt"/>
                <a:ea typeface="+mn-ea"/>
                <a:cs typeface="Arial"/>
              </a:rPr>
              <a:t>Integration with our design system</a:t>
            </a:r>
          </a:p>
          <a:p>
            <a:pPr>
              <a:lnSpc>
                <a:spcPct val="120000"/>
              </a:lnSpc>
            </a:pPr>
            <a:r>
              <a:rPr lang="en-US">
                <a:latin typeface="+mn-lt"/>
                <a:ea typeface="+mn-ea"/>
                <a:cs typeface="+mn-cs"/>
              </a:rPr>
              <a:t>Part of our overall strategy to modernize our architecture</a:t>
            </a:r>
            <a:endParaRPr lang="en-US">
              <a:latin typeface="+mn-lt"/>
              <a:ea typeface="+mn-ea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>
                <a:ea typeface="+mj-lt"/>
                <a:cs typeface="+mj-lt"/>
              </a:rPr>
              <a:t>Better development experience</a:t>
            </a:r>
          </a:p>
          <a:p>
            <a:pPr lvl="1">
              <a:lnSpc>
                <a:spcPct val="120000"/>
              </a:lnSpc>
            </a:pPr>
            <a:endParaRPr lang="en-US">
              <a:ea typeface="+mj-lt"/>
              <a:cs typeface="+mj-lt"/>
            </a:endParaRPr>
          </a:p>
          <a:p>
            <a:pPr>
              <a:lnSpc>
                <a:spcPct val="120000"/>
              </a:lnSpc>
            </a:pPr>
            <a:endParaRPr lang="en-US">
              <a:latin typeface="+mn-lt"/>
              <a:ea typeface="+mn-ea"/>
              <a:cs typeface="Arial" panose="020B0604020202020204"/>
            </a:endParaRPr>
          </a:p>
          <a:p>
            <a:pPr>
              <a:lnSpc>
                <a:spcPct val="120000"/>
              </a:lnSpc>
            </a:pPr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2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B836C0-0966-482C-B8A3-E32D7B483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Relativity Object Model Fundamentals</a:t>
            </a:r>
            <a:endParaRPr lang="en-US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5952C8-B573-463B-B79D-77F127048DAA}"/>
              </a:ext>
            </a:extLst>
          </p:cNvPr>
          <p:cNvSpPr/>
          <p:nvPr/>
        </p:nvSpPr>
        <p:spPr>
          <a:xfrm>
            <a:off x="2979820" y="818147"/>
            <a:ext cx="1167063" cy="30881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Object Type</a:t>
            </a:r>
            <a:endParaRPr lang="en-US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13BC7F-A2B5-43EA-8906-6D9E0FCBE7D7}"/>
              </a:ext>
            </a:extLst>
          </p:cNvPr>
          <p:cNvSpPr/>
          <p:nvPr/>
        </p:nvSpPr>
        <p:spPr>
          <a:xfrm>
            <a:off x="788569" y="1578643"/>
            <a:ext cx="914400" cy="24063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Field </a:t>
            </a:r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0F4891-B1A6-45E3-BE6B-27F4082832C1}"/>
              </a:ext>
            </a:extLst>
          </p:cNvPr>
          <p:cNvSpPr/>
          <p:nvPr/>
        </p:nvSpPr>
        <p:spPr>
          <a:xfrm>
            <a:off x="1959642" y="1578642"/>
            <a:ext cx="914400" cy="24063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Field </a:t>
            </a:r>
            <a:endParaRPr lang="en-US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8B940E-B13D-4A17-93EE-AE0E08144DC2}"/>
              </a:ext>
            </a:extLst>
          </p:cNvPr>
          <p:cNvSpPr/>
          <p:nvPr/>
        </p:nvSpPr>
        <p:spPr>
          <a:xfrm>
            <a:off x="3098631" y="1578641"/>
            <a:ext cx="914400" cy="24063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Field </a:t>
            </a:r>
            <a:endParaRPr lang="en-US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C9C83C-4771-4AD4-AFE8-E796880C50FA}"/>
              </a:ext>
            </a:extLst>
          </p:cNvPr>
          <p:cNvSpPr/>
          <p:nvPr/>
        </p:nvSpPr>
        <p:spPr>
          <a:xfrm>
            <a:off x="4261683" y="1578640"/>
            <a:ext cx="914400" cy="24063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Field </a:t>
            </a:r>
            <a:endParaRPr lang="en-US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68652A-4546-4004-99D0-EAEDC2E7248E}"/>
              </a:ext>
            </a:extLst>
          </p:cNvPr>
          <p:cNvSpPr/>
          <p:nvPr/>
        </p:nvSpPr>
        <p:spPr>
          <a:xfrm>
            <a:off x="5400671" y="1566607"/>
            <a:ext cx="914400" cy="240632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Field </a:t>
            </a:r>
            <a:endParaRPr lang="en-US" err="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F98891-3B35-4536-88A9-D15247F8289E}"/>
              </a:ext>
            </a:extLst>
          </p:cNvPr>
          <p:cNvCxnSpPr/>
          <p:nvPr/>
        </p:nvCxnSpPr>
        <p:spPr>
          <a:xfrm>
            <a:off x="1188118" y="1400677"/>
            <a:ext cx="1" cy="192505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B495B3-4669-48AF-96A0-DFB212D469E8}"/>
              </a:ext>
            </a:extLst>
          </p:cNvPr>
          <p:cNvCxnSpPr>
            <a:cxnSpLocks/>
          </p:cNvCxnSpPr>
          <p:nvPr/>
        </p:nvCxnSpPr>
        <p:spPr>
          <a:xfrm>
            <a:off x="2415338" y="1400676"/>
            <a:ext cx="1" cy="192505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F8D621-5EF6-4F69-9070-1C0F970343DD}"/>
              </a:ext>
            </a:extLst>
          </p:cNvPr>
          <p:cNvCxnSpPr>
            <a:cxnSpLocks/>
          </p:cNvCxnSpPr>
          <p:nvPr/>
        </p:nvCxnSpPr>
        <p:spPr>
          <a:xfrm>
            <a:off x="3574379" y="1400675"/>
            <a:ext cx="1" cy="192505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04D861-5987-4FD1-9375-FD0D92410096}"/>
              </a:ext>
            </a:extLst>
          </p:cNvPr>
          <p:cNvCxnSpPr>
            <a:cxnSpLocks/>
          </p:cNvCxnSpPr>
          <p:nvPr/>
        </p:nvCxnSpPr>
        <p:spPr>
          <a:xfrm>
            <a:off x="4737431" y="1400674"/>
            <a:ext cx="1" cy="192505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11396B-AFD3-4685-A658-9397C86D77B1}"/>
              </a:ext>
            </a:extLst>
          </p:cNvPr>
          <p:cNvCxnSpPr>
            <a:cxnSpLocks/>
          </p:cNvCxnSpPr>
          <p:nvPr/>
        </p:nvCxnSpPr>
        <p:spPr>
          <a:xfrm>
            <a:off x="5904493" y="1384631"/>
            <a:ext cx="1" cy="192505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E780E4-2590-4E59-B9D5-B55B99BAA44D}"/>
              </a:ext>
            </a:extLst>
          </p:cNvPr>
          <p:cNvCxnSpPr/>
          <p:nvPr/>
        </p:nvCxnSpPr>
        <p:spPr>
          <a:xfrm flipV="1">
            <a:off x="1186614" y="1379120"/>
            <a:ext cx="4736431" cy="24063"/>
          </a:xfrm>
          <a:prstGeom prst="straightConnector1">
            <a:avLst/>
          </a:prstGeom>
          <a:ln w="6350">
            <a:solidFill>
              <a:srgbClr val="6E6259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F19D9C-AF18-41D4-823E-CFDBCA33E925}"/>
              </a:ext>
            </a:extLst>
          </p:cNvPr>
          <p:cNvCxnSpPr/>
          <p:nvPr/>
        </p:nvCxnSpPr>
        <p:spPr>
          <a:xfrm flipH="1">
            <a:off x="3571375" y="1124954"/>
            <a:ext cx="4010" cy="260683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8498612-CF9F-4BCC-AEE2-924082C58CB0}"/>
              </a:ext>
            </a:extLst>
          </p:cNvPr>
          <p:cNvSpPr/>
          <p:nvPr/>
        </p:nvSpPr>
        <p:spPr>
          <a:xfrm>
            <a:off x="1620753" y="2519112"/>
            <a:ext cx="914400" cy="200527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Layout</a:t>
            </a:r>
            <a:endParaRPr lang="en-US" err="1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D421F0-EABF-49C5-BA54-35F4B6FFF7FF}"/>
              </a:ext>
            </a:extLst>
          </p:cNvPr>
          <p:cNvSpPr/>
          <p:nvPr/>
        </p:nvSpPr>
        <p:spPr>
          <a:xfrm>
            <a:off x="4604584" y="2535153"/>
            <a:ext cx="914400" cy="200527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View</a:t>
            </a:r>
            <a:endParaRPr lang="en-US" err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5541E4-6329-40B0-80BB-3348D3352C3E}"/>
              </a:ext>
            </a:extLst>
          </p:cNvPr>
          <p:cNvCxnSpPr/>
          <p:nvPr/>
        </p:nvCxnSpPr>
        <p:spPr>
          <a:xfrm flipH="1" flipV="1">
            <a:off x="1242261" y="1811757"/>
            <a:ext cx="838199" cy="705850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338E0-A393-43F6-A9A5-4337E926801A}"/>
              </a:ext>
            </a:extLst>
          </p:cNvPr>
          <p:cNvCxnSpPr>
            <a:cxnSpLocks/>
          </p:cNvCxnSpPr>
          <p:nvPr/>
        </p:nvCxnSpPr>
        <p:spPr>
          <a:xfrm flipV="1">
            <a:off x="2084470" y="1831809"/>
            <a:ext cx="1503948" cy="685797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037D89-F0DC-482C-B302-716CA1A758D9}"/>
              </a:ext>
            </a:extLst>
          </p:cNvPr>
          <p:cNvCxnSpPr>
            <a:cxnSpLocks/>
          </p:cNvCxnSpPr>
          <p:nvPr/>
        </p:nvCxnSpPr>
        <p:spPr>
          <a:xfrm flipV="1">
            <a:off x="2096502" y="1843840"/>
            <a:ext cx="2683041" cy="669755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C59705-2327-44CF-BB7B-849BE9B4A76F}"/>
              </a:ext>
            </a:extLst>
          </p:cNvPr>
          <p:cNvCxnSpPr>
            <a:cxnSpLocks/>
          </p:cNvCxnSpPr>
          <p:nvPr/>
        </p:nvCxnSpPr>
        <p:spPr>
          <a:xfrm flipH="1" flipV="1">
            <a:off x="1282364" y="1807745"/>
            <a:ext cx="3801979" cy="717881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B91597-5D7E-4F51-A9E7-626A499B1288}"/>
              </a:ext>
            </a:extLst>
          </p:cNvPr>
          <p:cNvCxnSpPr>
            <a:cxnSpLocks/>
          </p:cNvCxnSpPr>
          <p:nvPr/>
        </p:nvCxnSpPr>
        <p:spPr>
          <a:xfrm flipV="1">
            <a:off x="5104395" y="1831807"/>
            <a:ext cx="786062" cy="685797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03C3252-F108-4F1E-8BB5-6EC380AAAC5F}"/>
              </a:ext>
            </a:extLst>
          </p:cNvPr>
          <p:cNvSpPr/>
          <p:nvPr/>
        </p:nvSpPr>
        <p:spPr>
          <a:xfrm>
            <a:off x="1620752" y="3245017"/>
            <a:ext cx="914400" cy="401053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Relativity Forms</a:t>
            </a:r>
            <a:endParaRPr lang="en-US" err="1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91F932D-92D7-4000-A37A-54922E86070F}"/>
              </a:ext>
            </a:extLst>
          </p:cNvPr>
          <p:cNvSpPr/>
          <p:nvPr/>
        </p:nvSpPr>
        <p:spPr>
          <a:xfrm>
            <a:off x="4604583" y="3216942"/>
            <a:ext cx="914400" cy="389021"/>
          </a:xfrm>
          <a:prstGeom prst="round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Relativity List</a:t>
            </a:r>
            <a:endParaRPr lang="en-US" err="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22FF82-3929-4EC1-B72E-073CF2560173}"/>
              </a:ext>
            </a:extLst>
          </p:cNvPr>
          <p:cNvCxnSpPr>
            <a:cxnSpLocks/>
          </p:cNvCxnSpPr>
          <p:nvPr/>
        </p:nvCxnSpPr>
        <p:spPr>
          <a:xfrm flipH="1" flipV="1">
            <a:off x="2048377" y="2714125"/>
            <a:ext cx="8020" cy="533397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FBBAB9-28E3-4427-963F-935B4216FE9B}"/>
              </a:ext>
            </a:extLst>
          </p:cNvPr>
          <p:cNvCxnSpPr>
            <a:cxnSpLocks/>
          </p:cNvCxnSpPr>
          <p:nvPr/>
        </p:nvCxnSpPr>
        <p:spPr>
          <a:xfrm flipH="1" flipV="1">
            <a:off x="5056271" y="2718135"/>
            <a:ext cx="12030" cy="481261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223B13-3976-44CD-BDC1-566AFFAF7235}"/>
              </a:ext>
            </a:extLst>
          </p:cNvPr>
          <p:cNvCxnSpPr>
            <a:cxnSpLocks/>
          </p:cNvCxnSpPr>
          <p:nvPr/>
        </p:nvCxnSpPr>
        <p:spPr>
          <a:xfrm flipH="1" flipV="1">
            <a:off x="2413330" y="1823785"/>
            <a:ext cx="2650959" cy="701839"/>
          </a:xfrm>
          <a:prstGeom prst="straightConnector1">
            <a:avLst/>
          </a:prstGeom>
          <a:ln w="6350">
            <a:solidFill>
              <a:srgbClr val="6E625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20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 animBg="1"/>
      <p:bldP spid="20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3643" y="76294"/>
            <a:ext cx="6934200" cy="288945"/>
          </a:xfrm>
        </p:spPr>
        <p:txBody>
          <a:bodyPr/>
          <a:lstStyle/>
          <a:p>
            <a:r>
              <a:rPr lang="en-US">
                <a:ea typeface="ＭＳ Ｐゴシック"/>
              </a:rPr>
              <a:t>Relativity Forms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94371E-BFA7-43B7-80C8-034CD37BE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03" y="567013"/>
            <a:ext cx="6580143" cy="31067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0C97CF-32CA-7C45-B336-06C44D2717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" b="12551"/>
          <a:stretch/>
        </p:blipFill>
        <p:spPr>
          <a:xfrm>
            <a:off x="371703" y="567013"/>
            <a:ext cx="6580143" cy="278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1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Toggling Relativity Forms</a:t>
            </a:r>
            <a:endParaRPr lang="en-US">
              <a:cs typeface="Arial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154663" y="609600"/>
            <a:ext cx="3314102" cy="3359485"/>
          </a:xfrm>
          <a:prstGeom prst="rect">
            <a:avLst/>
          </a:prstGeom>
        </p:spPr>
        <p:txBody>
          <a:bodyPr lIns="58603" tIns="29301" rIns="58603" bIns="29301" anchor="t">
            <a:normAutofit/>
          </a:bodyPr>
          <a:lstStyle>
            <a:lvl1pPr marL="174625" indent="-174625" algn="l" defTabSz="322263" rtl="0" eaLnBrk="0" fontAlgn="base" hangingPunct="0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  <a:defRPr sz="13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1pPr>
            <a:lvl2pPr marL="403225" indent="-20002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2pPr>
            <a:lvl3pPr marL="571500" indent="-16827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3pPr>
            <a:lvl4pPr marL="746125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4pPr>
            <a:lvl5pPr marL="914400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5pPr>
            <a:lvl6pPr marL="1780287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975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27664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1352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  <a:cs typeface="Arial"/>
              </a:rPr>
              <a:t>New property on Object Type: Use Relativity Forms</a:t>
            </a:r>
          </a:p>
          <a:p>
            <a:r>
              <a:rPr lang="en-US">
                <a:ea typeface="ＭＳ Ｐゴシック"/>
                <a:cs typeface="Arial"/>
              </a:rPr>
              <a:t>Default behavior controlled by </a:t>
            </a:r>
            <a:r>
              <a:rPr lang="en-US">
                <a:ea typeface="+mj-lt"/>
                <a:cs typeface="+mj-lt"/>
              </a:rPr>
              <a:t>DefaultUseRelativityFormsValue Instance Setting. Its default value is false.</a:t>
            </a:r>
            <a:endParaRPr lang="en-US">
              <a:ea typeface="ＭＳ Ｐゴシック"/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2C35EF4-FDD5-405F-B091-9AC7D43E4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54" y="858066"/>
            <a:ext cx="3473938" cy="266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8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826EC-241D-4E9C-B4A3-D25CFDF19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r>
              <a:rPr lang="en-US">
                <a:ea typeface="ＭＳ Ｐゴシック"/>
              </a:rPr>
              <a:t>Built with a Single Page Application architecture</a:t>
            </a:r>
          </a:p>
          <a:p>
            <a:pPr lvl="1"/>
            <a:r>
              <a:rPr lang="en-US">
                <a:ea typeface="+mj-lt"/>
                <a:cs typeface="+mj-lt"/>
              </a:rPr>
              <a:t>More interactive user experience</a:t>
            </a:r>
          </a:p>
          <a:p>
            <a:r>
              <a:rPr lang="en-US">
                <a:ea typeface="ＭＳ Ｐゴシック"/>
              </a:rPr>
              <a:t>Introduction of Relativity Forms API</a:t>
            </a:r>
          </a:p>
          <a:p>
            <a:r>
              <a:rPr lang="en-US">
                <a:ea typeface="ＭＳ Ｐゴシック"/>
              </a:rPr>
              <a:t>Changes to Event Handlers that modify the UI</a:t>
            </a:r>
          </a:p>
          <a:p>
            <a:pPr lvl="1"/>
            <a:r>
              <a:rPr lang="en-US">
                <a:ea typeface="ＭＳ Ｐゴシック"/>
              </a:rPr>
              <a:t>Page Interaction Event Handlers are created and are loaded differently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Console Event Handlers do not fire. Consoles are created from within PIEH.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Various other changes</a:t>
            </a:r>
          </a:p>
          <a:p>
            <a:r>
              <a:rPr lang="en-US">
                <a:ea typeface="ＭＳ Ｐゴシック"/>
              </a:rPr>
              <a:t>Many enhancements to improve the look-and-feel of the page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47DC3D-FD25-4424-A256-5437B713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What's different about Relativity Forms?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pPr marL="0" indent="0" algn="ctr">
              <a:buNone/>
            </a:pPr>
            <a:r>
              <a:rPr lang="en-US" sz="1400" b="1">
                <a:ea typeface="ＭＳ Ｐゴシック"/>
                <a:cs typeface="Arial"/>
              </a:rPr>
              <a:t>No </a:t>
            </a:r>
            <a:endParaRPr lang="en-US"/>
          </a:p>
          <a:p>
            <a:r>
              <a:rPr lang="en-US">
                <a:ea typeface="ＭＳ Ｐゴシック"/>
              </a:rPr>
              <a:t>Your application only uses built-in features available to a forms page </a:t>
            </a:r>
          </a:p>
          <a:p>
            <a:pPr lvl="1"/>
            <a:r>
              <a:rPr lang="en-US">
                <a:ea typeface="ＭＳ Ｐゴシック"/>
              </a:rPr>
              <a:t>Layouts still drive the display of the page and all Layout elements are supported, including child lists</a:t>
            </a:r>
          </a:p>
          <a:p>
            <a:pPr lvl="1"/>
            <a:r>
              <a:rPr lang="en-US">
                <a:ea typeface="ＭＳ Ｐゴシック"/>
              </a:rPr>
              <a:t>All action bar actions are fully functional out-of-the-box – buttons, changing layouts, </a:t>
            </a:r>
            <a:r>
              <a:rPr lang="en-US" err="1">
                <a:ea typeface="ＭＳ Ｐゴシック"/>
              </a:rPr>
              <a:t>etc</a:t>
            </a:r>
            <a:r>
              <a:rPr lang="en-US">
                <a:ea typeface="ＭＳ Ｐゴシック"/>
              </a:rPr>
              <a:t>…</a:t>
            </a:r>
          </a:p>
          <a:p>
            <a:pPr lvl="1"/>
            <a:r>
              <a:rPr lang="en-US">
                <a:ea typeface="ＭＳ Ｐゴシック"/>
                <a:cs typeface="Arial"/>
              </a:rPr>
              <a:t>Object Rules are respected</a:t>
            </a:r>
            <a:endParaRPr lang="en-US">
              <a:ea typeface="ＭＳ Ｐゴシック"/>
            </a:endParaRPr>
          </a:p>
          <a:p>
            <a:r>
              <a:rPr lang="en-US">
                <a:ea typeface="ＭＳ Ｐゴシック"/>
              </a:rPr>
              <a:t>Your application uses only the following Event Handlers on your Object Types:</a:t>
            </a:r>
          </a:p>
          <a:p>
            <a:pPr lvl="1"/>
            <a:r>
              <a:rPr lang="en-US" err="1">
                <a:ea typeface="ＭＳ Ｐゴシック"/>
              </a:rPr>
              <a:t>PreLoad</a:t>
            </a:r>
            <a:r>
              <a:rPr lang="en-US">
                <a:ea typeface="ＭＳ Ｐゴシック"/>
              </a:rPr>
              <a:t>, </a:t>
            </a:r>
            <a:r>
              <a:rPr lang="en-US" err="1">
                <a:ea typeface="ＭＳ Ｐゴシック"/>
              </a:rPr>
              <a:t>PreSave</a:t>
            </a:r>
            <a:r>
              <a:rPr lang="en-US">
                <a:ea typeface="ＭＳ Ｐゴシック"/>
              </a:rPr>
              <a:t>, </a:t>
            </a:r>
            <a:r>
              <a:rPr lang="en-US" err="1">
                <a:ea typeface="ＭＳ Ｐゴシック"/>
              </a:rPr>
              <a:t>PostSave</a:t>
            </a:r>
            <a:r>
              <a:rPr lang="en-US">
                <a:ea typeface="ＭＳ Ｐゴシック"/>
              </a:rPr>
              <a:t>, </a:t>
            </a:r>
            <a:r>
              <a:rPr lang="en-US" err="1">
                <a:ea typeface="ＭＳ Ｐゴシック"/>
              </a:rPr>
              <a:t>PreDelete</a:t>
            </a:r>
            <a:endParaRPr lang="en-US" err="1"/>
          </a:p>
          <a:p>
            <a:endParaRPr lang="en-US">
              <a:ea typeface="ＭＳ Ｐゴシック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203200" lvl="1" indent="0">
              <a:buNone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Will you need to update your Application to support Relativity Forms?</a:t>
            </a:r>
            <a:endParaRPr lang="en-US">
              <a:cs typeface="Arial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3772498" y="609600"/>
            <a:ext cx="3314102" cy="3359485"/>
          </a:xfrm>
        </p:spPr>
        <p:txBody>
          <a:bodyPr lIns="58603" tIns="29301" rIns="58603" bIns="29301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1400" b="1" dirty="0">
                <a:ea typeface="ＭＳ Ｐゴシック"/>
                <a:cs typeface="Arial"/>
              </a:rPr>
              <a:t>Yes</a:t>
            </a:r>
            <a:endParaRPr lang="en-US" dirty="0"/>
          </a:p>
          <a:p>
            <a:r>
              <a:rPr lang="en-US" dirty="0">
                <a:ea typeface="ＭＳ Ｐゴシック"/>
                <a:cs typeface="Arial"/>
              </a:rPr>
              <a:t>Your application contains use Console or Page Interaction Event Handlers</a:t>
            </a:r>
          </a:p>
          <a:p>
            <a:r>
              <a:rPr lang="en-US" dirty="0">
                <a:ea typeface="ＭＳ Ｐゴシック"/>
                <a:cs typeface="Arial"/>
              </a:rPr>
              <a:t>Your layouts include HTML-enabled or Layout Text fields and they modify content elsewhere on the page</a:t>
            </a:r>
          </a:p>
          <a:p>
            <a:r>
              <a:rPr lang="en-US" dirty="0">
                <a:ea typeface="ＭＳ Ｐゴシック"/>
                <a:cs typeface="Arial"/>
              </a:rPr>
              <a:t>You use </a:t>
            </a:r>
            <a:r>
              <a:rPr lang="en-US" dirty="0" err="1">
                <a:ea typeface="ＭＳ Ｐゴシック"/>
                <a:cs typeface="Arial"/>
              </a:rPr>
              <a:t>PreLoad</a:t>
            </a:r>
            <a:r>
              <a:rPr lang="en-US" dirty="0">
                <a:ea typeface="ＭＳ Ｐゴシック"/>
                <a:cs typeface="Arial"/>
              </a:rPr>
              <a:t> Event Handlers to supply default values.</a:t>
            </a:r>
          </a:p>
          <a:p>
            <a:r>
              <a:rPr lang="en-US" dirty="0">
                <a:ea typeface="ＭＳ Ｐゴシック"/>
                <a:cs typeface="Arial"/>
              </a:rPr>
              <a:t>You display messages with HTML or JavaScript content as part of </a:t>
            </a:r>
            <a:r>
              <a:rPr lang="en-US" dirty="0" err="1">
                <a:ea typeface="ＭＳ Ｐゴシック"/>
                <a:cs typeface="Arial"/>
              </a:rPr>
              <a:t>PreLoad</a:t>
            </a:r>
            <a:r>
              <a:rPr lang="en-US" dirty="0">
                <a:ea typeface="ＭＳ Ｐゴシック"/>
                <a:cs typeface="Arial"/>
              </a:rPr>
              <a:t>/</a:t>
            </a:r>
            <a:r>
              <a:rPr lang="en-US" dirty="0" err="1">
                <a:ea typeface="ＭＳ Ｐゴシック"/>
                <a:cs typeface="Arial"/>
              </a:rPr>
              <a:t>PreSave</a:t>
            </a:r>
            <a:r>
              <a:rPr lang="en-US" dirty="0">
                <a:ea typeface="ＭＳ Ｐゴシック"/>
                <a:cs typeface="Arial"/>
              </a:rPr>
              <a:t>/</a:t>
            </a:r>
            <a:r>
              <a:rPr lang="en-US" dirty="0" err="1">
                <a:ea typeface="ＭＳ Ｐゴシック"/>
                <a:cs typeface="Arial"/>
              </a:rPr>
              <a:t>PostSave</a:t>
            </a:r>
            <a:r>
              <a:rPr lang="en-US" dirty="0">
                <a:ea typeface="ＭＳ Ｐゴシック"/>
                <a:cs typeface="Arial"/>
              </a:rPr>
              <a:t> Event Handlers</a:t>
            </a:r>
          </a:p>
          <a:p>
            <a:r>
              <a:rPr lang="en-US" dirty="0">
                <a:ea typeface="ＭＳ Ｐゴシック"/>
                <a:cs typeface="Arial"/>
              </a:rPr>
              <a:t>You use the </a:t>
            </a:r>
            <a:r>
              <a:rPr lang="en-US" dirty="0" err="1">
                <a:ea typeface="ＭＳ Ｐゴシック"/>
                <a:cs typeface="Arial"/>
              </a:rPr>
              <a:t>RedirectToLayout</a:t>
            </a:r>
            <a:r>
              <a:rPr lang="en-US" dirty="0">
                <a:ea typeface="ＭＳ Ｐゴシック"/>
                <a:cs typeface="Arial"/>
              </a:rPr>
              <a:t> </a:t>
            </a:r>
            <a:r>
              <a:rPr lang="en-US" dirty="0" err="1">
                <a:ea typeface="ＭＳ Ｐゴシック"/>
                <a:cs typeface="Arial"/>
              </a:rPr>
              <a:t>PostExecuteAction</a:t>
            </a:r>
            <a:r>
              <a:rPr lang="en-US" dirty="0">
                <a:ea typeface="ＭＳ Ｐゴシック"/>
                <a:cs typeface="Arial"/>
              </a:rPr>
              <a:t>.</a:t>
            </a:r>
          </a:p>
          <a:p>
            <a:endParaRPr lang="en-US" dirty="0">
              <a:ea typeface="ＭＳ Ｐゴシック"/>
              <a:cs typeface="Arial"/>
            </a:endParaRPr>
          </a:p>
          <a:p>
            <a:pPr lvl="1"/>
            <a:endParaRPr lang="en-US" dirty="0">
              <a:ea typeface="ＭＳ Ｐゴシック"/>
              <a:cs typeface="Arial"/>
            </a:endParaRPr>
          </a:p>
          <a:p>
            <a:pPr marL="203200" lvl="1" indent="0">
              <a:buNone/>
            </a:pPr>
            <a:endParaRPr lang="en-US" dirty="0">
              <a:cs typeface="Arial"/>
            </a:endParaRPr>
          </a:p>
          <a:p>
            <a:pPr lvl="1"/>
            <a:endParaRPr lang="en-US" dirty="0">
              <a:cs typeface="Arial"/>
            </a:endParaRPr>
          </a:p>
          <a:p>
            <a:pPr lvl="1"/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1617</Words>
  <Application>Microsoft Macintosh PowerPoint</Application>
  <PresentationFormat>Custom</PresentationFormat>
  <Paragraphs>381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Arial,Sans-Serif</vt:lpstr>
      <vt:lpstr>Calibri</vt:lpstr>
      <vt:lpstr>Relativity Redesign 3</vt:lpstr>
      <vt:lpstr>PowerPoint Presentation</vt:lpstr>
      <vt:lpstr>PowerPoint Presentation</vt:lpstr>
      <vt:lpstr>PowerPoint Presentation</vt:lpstr>
      <vt:lpstr>Product Overview</vt:lpstr>
      <vt:lpstr>Relativity Object Model Fundamentals</vt:lpstr>
      <vt:lpstr>Relativity Forms</vt:lpstr>
      <vt:lpstr>Toggling Relativity Forms</vt:lpstr>
      <vt:lpstr>What's different about Relativity Forms?</vt:lpstr>
      <vt:lpstr>Will you need to update your Application to support Relativity Forms?</vt:lpstr>
      <vt:lpstr>Relativity Forms Technology Changes</vt:lpstr>
      <vt:lpstr>Classic Forms Architecture</vt:lpstr>
      <vt:lpstr>Relativity Forms Architecture</vt:lpstr>
      <vt:lpstr>A peek behind the curtain: Relativity Forms Technology Stack</vt:lpstr>
      <vt:lpstr>PageInteractionEventHandler Changes:</vt:lpstr>
      <vt:lpstr>Changes to how JavaScript is loaded</vt:lpstr>
      <vt:lpstr>Relativity Forms API</vt:lpstr>
      <vt:lpstr>Deeper Into Relativity 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2011-08-02T18:58:30Z</dcterms:created>
  <dcterms:modified xsi:type="dcterms:W3CDTF">2019-10-04T12:14:40Z</dcterms:modified>
</cp:coreProperties>
</file>